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324" r:id="rId3"/>
    <p:sldId id="325" r:id="rId4"/>
    <p:sldId id="261" r:id="rId5"/>
    <p:sldId id="258" r:id="rId6"/>
    <p:sldId id="326" r:id="rId7"/>
    <p:sldId id="318" r:id="rId8"/>
    <p:sldId id="295" r:id="rId9"/>
    <p:sldId id="321" r:id="rId10"/>
    <p:sldId id="306" r:id="rId11"/>
    <p:sldId id="322" r:id="rId12"/>
    <p:sldId id="264" r:id="rId13"/>
    <p:sldId id="287" r:id="rId14"/>
    <p:sldId id="323" r:id="rId15"/>
    <p:sldId id="288" r:id="rId16"/>
    <p:sldId id="274" r:id="rId17"/>
    <p:sldId id="275" r:id="rId18"/>
    <p:sldId id="281" r:id="rId19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0066"/>
    <a:srgbClr val="F6F6DA"/>
  </p:clrMru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4634" autoAdjust="0"/>
  </p:normalViewPr>
  <p:slideViewPr>
    <p:cSldViewPr>
      <p:cViewPr varScale="1">
        <p:scale>
          <a:sx n="103" d="100"/>
          <a:sy n="103" d="100"/>
        </p:scale>
        <p:origin x="-18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59" cy="496332"/>
          </a:xfrm>
          <a:prstGeom prst="rect">
            <a:avLst/>
          </a:prstGeom>
        </p:spPr>
        <p:txBody>
          <a:bodyPr vert="horz" lIns="90687" tIns="45345" rIns="90687" bIns="4534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4" y="2"/>
            <a:ext cx="2945659" cy="496332"/>
          </a:xfrm>
          <a:prstGeom prst="rect">
            <a:avLst/>
          </a:prstGeom>
        </p:spPr>
        <p:txBody>
          <a:bodyPr vert="horz" lIns="90687" tIns="45345" rIns="90687" bIns="45345" rtlCol="0"/>
          <a:lstStyle>
            <a:lvl1pPr algn="r">
              <a:defRPr sz="1200"/>
            </a:lvl1pPr>
          </a:lstStyle>
          <a:p>
            <a:fld id="{377AE690-88C3-42EB-8030-AF6EC0345756}" type="datetimeFigureOut">
              <a:rPr lang="ko-KR" altLang="en-US" smtClean="0"/>
              <a:pPr/>
              <a:t>2012/07/05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2" y="9428585"/>
            <a:ext cx="2945659" cy="496332"/>
          </a:xfrm>
          <a:prstGeom prst="rect">
            <a:avLst/>
          </a:prstGeom>
        </p:spPr>
        <p:txBody>
          <a:bodyPr vert="horz" lIns="90687" tIns="45345" rIns="90687" bIns="4534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0687" tIns="45345" rIns="90687" bIns="45345" rtlCol="0" anchor="b"/>
          <a:lstStyle>
            <a:lvl1pPr algn="r">
              <a:defRPr sz="1200"/>
            </a:lvl1pPr>
          </a:lstStyle>
          <a:p>
            <a:fld id="{78B69221-9556-436E-89A9-E14AF115E10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59" cy="496332"/>
          </a:xfrm>
          <a:prstGeom prst="rect">
            <a:avLst/>
          </a:prstGeom>
        </p:spPr>
        <p:txBody>
          <a:bodyPr vert="horz" lIns="90687" tIns="45345" rIns="90687" bIns="4534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4" y="2"/>
            <a:ext cx="2945659" cy="496332"/>
          </a:xfrm>
          <a:prstGeom prst="rect">
            <a:avLst/>
          </a:prstGeom>
        </p:spPr>
        <p:txBody>
          <a:bodyPr vert="horz" lIns="90687" tIns="45345" rIns="90687" bIns="45345" rtlCol="0"/>
          <a:lstStyle>
            <a:lvl1pPr algn="r">
              <a:defRPr sz="1200"/>
            </a:lvl1pPr>
          </a:lstStyle>
          <a:p>
            <a:fld id="{C3CDE1A3-EFA1-4360-BC91-7568EBFC0997}" type="datetimeFigureOut">
              <a:rPr lang="ko-KR" altLang="en-US" smtClean="0"/>
              <a:pPr/>
              <a:t>2012/07/05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87" tIns="45345" rIns="90687" bIns="4534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9" y="4715156"/>
            <a:ext cx="5438140" cy="4466987"/>
          </a:xfrm>
          <a:prstGeom prst="rect">
            <a:avLst/>
          </a:prstGeom>
        </p:spPr>
        <p:txBody>
          <a:bodyPr vert="horz" lIns="90687" tIns="45345" rIns="90687" bIns="45345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9428585"/>
            <a:ext cx="2945659" cy="496332"/>
          </a:xfrm>
          <a:prstGeom prst="rect">
            <a:avLst/>
          </a:prstGeom>
        </p:spPr>
        <p:txBody>
          <a:bodyPr vert="horz" lIns="90687" tIns="45345" rIns="90687" bIns="4534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0687" tIns="45345" rIns="90687" bIns="45345" rtlCol="0" anchor="b"/>
          <a:lstStyle>
            <a:lvl1pPr algn="r">
              <a:defRPr sz="1200"/>
            </a:lvl1pPr>
          </a:lstStyle>
          <a:p>
            <a:fld id="{B3E5D5A0-0968-4566-B5F6-1A9C3AB9C8D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5D5A0-0968-4566-B5F6-1A9C3AB9C8D7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5D5A0-0968-4566-B5F6-1A9C3AB9C8D7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gi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049D7-52A9-4CAB-A4C7-6C5E7AC96F3F}" type="datetimeFigureOut">
              <a:rPr lang="ko-KR" altLang="en-US" smtClean="0"/>
              <a:pPr/>
              <a:t>2012/07/05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479A5-7CAE-4A04-AE4F-6C657526962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 descr="배경5_5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3050" cy="6894513"/>
          </a:xfrm>
          <a:prstGeom prst="rect">
            <a:avLst/>
          </a:prstGeom>
          <a:gradFill rotWithShape="1">
            <a:gsLst>
              <a:gs pos="0">
                <a:srgbClr val="FFCC66"/>
              </a:gs>
              <a:gs pos="100000">
                <a:schemeClr val="tx2"/>
              </a:gs>
            </a:gsLst>
            <a:lin ang="5400000" scaled="1"/>
          </a:gradFill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1187624" y="116632"/>
            <a:ext cx="7797552" cy="432048"/>
          </a:xfrm>
        </p:spPr>
        <p:txBody>
          <a:bodyPr>
            <a:noAutofit/>
          </a:bodyPr>
          <a:lstStyle>
            <a:lvl1pPr algn="l">
              <a:defRPr sz="3000" b="1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 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12568"/>
          </a:xfrm>
          <a:noFill/>
        </p:spPr>
        <p:txBody>
          <a:bodyPr>
            <a:noAutofit/>
          </a:bodyPr>
          <a:lstStyle>
            <a:lvl1pPr marL="447675" indent="-447675">
              <a:lnSpc>
                <a:spcPct val="130000"/>
              </a:lnSpc>
              <a:buClr>
                <a:schemeClr val="accent5">
                  <a:lumMod val="75000"/>
                </a:schemeClr>
              </a:buClr>
              <a:buSzPct val="130000"/>
              <a:buFontTx/>
              <a:buBlip>
                <a:blip r:embed="rId2"/>
              </a:buBlip>
              <a:defRPr sz="2200" b="1" baseline="0">
                <a:solidFill>
                  <a:srgbClr val="0070C0"/>
                </a:solidFill>
                <a:latin typeface="휴먼모음T" pitchFamily="18" charset="-127"/>
                <a:ea typeface="휴먼모음T" pitchFamily="18" charset="-127"/>
              </a:defRPr>
            </a:lvl1pPr>
            <a:lvl2pPr marL="628650" indent="-266700">
              <a:lnSpc>
                <a:spcPct val="130000"/>
              </a:lnSpc>
              <a:buClr>
                <a:schemeClr val="accent1"/>
              </a:buClr>
              <a:buSzPct val="90000"/>
              <a:buFontTx/>
              <a:buBlip>
                <a:blip r:embed="rId3"/>
              </a:buBlip>
              <a:defRPr sz="2000" baseline="0">
                <a:solidFill>
                  <a:schemeClr val="accent1"/>
                </a:solidFill>
                <a:latin typeface="휴먼모음T" pitchFamily="18" charset="-127"/>
                <a:ea typeface="휴먼모음T" pitchFamily="18" charset="-127"/>
              </a:defRPr>
            </a:lvl2pPr>
            <a:lvl3pPr marL="809625" indent="-266700">
              <a:lnSpc>
                <a:spcPct val="130000"/>
              </a:lnSpc>
              <a:buClr>
                <a:schemeClr val="accent1"/>
              </a:buClr>
              <a:buSzPct val="90000"/>
              <a:buFontTx/>
              <a:buBlip>
                <a:blip r:embed="rId4"/>
              </a:buBlip>
              <a:defRPr sz="1800" baseline="0">
                <a:solidFill>
                  <a:schemeClr val="accent1"/>
                </a:solidFill>
                <a:latin typeface="휴먼모음T" pitchFamily="18" charset="-127"/>
                <a:ea typeface="휴먼모음T" pitchFamily="18" charset="-127"/>
              </a:defRPr>
            </a:lvl3pPr>
            <a:lvl4pPr marL="990600" indent="-276225">
              <a:lnSpc>
                <a:spcPct val="130000"/>
              </a:lnSpc>
              <a:tabLst>
                <a:tab pos="1162050" algn="l"/>
              </a:tabLst>
              <a:defRPr sz="1600" baseline="0">
                <a:solidFill>
                  <a:schemeClr val="accent1"/>
                </a:solidFill>
                <a:latin typeface="휴먼모음T" pitchFamily="18" charset="-127"/>
                <a:ea typeface="휴먼모음T" pitchFamily="18" charset="-127"/>
              </a:defRPr>
            </a:lvl4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049D7-52A9-4CAB-A4C7-6C5E7AC96F3F}" type="datetimeFigureOut">
              <a:rPr lang="ko-KR" altLang="en-US" smtClean="0"/>
              <a:pPr/>
              <a:t>2012/07/05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479A5-7CAE-4A04-AE4F-6C657526962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049D7-52A9-4CAB-A4C7-6C5E7AC96F3F}" type="datetimeFigureOut">
              <a:rPr lang="ko-KR" altLang="en-US" smtClean="0"/>
              <a:pPr/>
              <a:t>2012/07/05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479A5-7CAE-4A04-AE4F-6C657526962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배경5_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3050" cy="6894513"/>
          </a:xfrm>
          <a:prstGeom prst="rect">
            <a:avLst/>
          </a:prstGeom>
          <a:gradFill rotWithShape="1">
            <a:gsLst>
              <a:gs pos="0">
                <a:srgbClr val="FFCC66"/>
              </a:gs>
              <a:gs pos="100000">
                <a:schemeClr val="tx2"/>
              </a:gs>
            </a:gsLst>
            <a:lin ang="5400000" scaled="1"/>
          </a:gradFill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556792"/>
            <a:ext cx="7772400" cy="1470025"/>
          </a:xfrm>
        </p:spPr>
        <p:txBody>
          <a:bodyPr>
            <a:normAutofit/>
          </a:bodyPr>
          <a:lstStyle/>
          <a:p>
            <a:r>
              <a:rPr lang="en-US" altLang="ko-KR" sz="5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F-X</a:t>
            </a:r>
            <a:r>
              <a:rPr lang="ko-KR" altLang="en-US" sz="5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사업 관련 설명 자료</a:t>
            </a:r>
            <a:endParaRPr lang="ko-KR" altLang="en-US" sz="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5" name="WordArt 15"/>
          <p:cNvSpPr>
            <a:spLocks noChangeArrowheads="1" noChangeShapeType="1" noTextEdit="1"/>
          </p:cNvSpPr>
          <p:nvPr/>
        </p:nvSpPr>
        <p:spPr bwMode="auto">
          <a:xfrm>
            <a:off x="3419872" y="3501008"/>
            <a:ext cx="2664296" cy="50405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ko-KR" altLang="en-US" sz="3200" kern="10" spc="640" dirty="0">
                <a:ln w="9525">
                  <a:solidFill>
                    <a:srgbClr val="99FF33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bg1"/>
                    </a:gs>
                    <a:gs pos="100000">
                      <a:srgbClr val="99FF33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HY헤드라인M"/>
                <a:ea typeface="HY헤드라인M"/>
              </a:rPr>
              <a:t>  </a:t>
            </a:r>
            <a:r>
              <a:rPr lang="en-US" altLang="ko-KR" sz="3200" kern="10" spc="640" dirty="0" smtClean="0">
                <a:ln w="9525">
                  <a:solidFill>
                    <a:srgbClr val="99FF33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bg1"/>
                    </a:gs>
                    <a:gs pos="100000">
                      <a:srgbClr val="99FF33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HY헤드라인M"/>
                <a:ea typeface="HY헤드라인M"/>
              </a:rPr>
              <a:t>2012. 7. 5(</a:t>
            </a:r>
            <a:r>
              <a:rPr lang="ko-KR" altLang="en-US" sz="3200" kern="10" spc="640" dirty="0" smtClean="0">
                <a:ln w="9525">
                  <a:solidFill>
                    <a:srgbClr val="99FF33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bg1"/>
                    </a:gs>
                    <a:gs pos="100000">
                      <a:srgbClr val="99FF33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HY헤드라인M"/>
                <a:ea typeface="HY헤드라인M"/>
              </a:rPr>
              <a:t>목</a:t>
            </a:r>
            <a:r>
              <a:rPr lang="en-US" altLang="ko-KR" sz="3200" kern="10" spc="640" dirty="0" smtClean="0">
                <a:ln w="9525">
                  <a:solidFill>
                    <a:srgbClr val="99FF33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bg1"/>
                    </a:gs>
                    <a:gs pos="100000">
                      <a:srgbClr val="99FF33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HY헤드라인M"/>
                <a:ea typeface="HY헤드라인M"/>
              </a:rPr>
              <a:t>)</a:t>
            </a:r>
            <a:endParaRPr lang="ko-KR" altLang="en-US" sz="3200" kern="10" spc="640" dirty="0">
              <a:ln w="9525">
                <a:solidFill>
                  <a:srgbClr val="99FF33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bg1"/>
                  </a:gs>
                  <a:gs pos="100000">
                    <a:srgbClr val="99FF33"/>
                  </a:gs>
                </a:gsLst>
                <a:lin ang="5400000" scaled="1"/>
              </a:gradFill>
              <a:effectLst>
                <a:outerShdw dist="45791" dir="3378596" algn="ctr" rotWithShape="0">
                  <a:srgbClr val="4D4D4D">
                    <a:alpha val="80000"/>
                  </a:srgbClr>
                </a:outerShdw>
              </a:effectLst>
              <a:latin typeface="HY헤드라인M"/>
              <a:ea typeface="HY헤드라인M"/>
            </a:endParaRPr>
          </a:p>
        </p:txBody>
      </p:sp>
      <p:sp>
        <p:nvSpPr>
          <p:cNvPr id="6" name="Rectangle 17"/>
          <p:cNvSpPr>
            <a:spLocks noChangeArrowheads="1"/>
          </p:cNvSpPr>
          <p:nvPr/>
        </p:nvSpPr>
        <p:spPr bwMode="auto">
          <a:xfrm>
            <a:off x="2267744" y="4797152"/>
            <a:ext cx="47525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ko-KR" altLang="en-US" sz="3600" b="1" dirty="0" smtClean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방 위 사 업 청</a:t>
            </a:r>
            <a:endParaRPr lang="ko-KR" altLang="en-US" sz="3600" b="1" dirty="0">
              <a:solidFill>
                <a:srgbClr val="FFCC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 </a:t>
            </a:r>
            <a:r>
              <a:rPr lang="ko-KR" altLang="en-US" dirty="0" smtClean="0"/>
              <a:t>입찰공고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개  요</a:t>
            </a:r>
            <a:endParaRPr lang="en-US" altLang="ko-KR" dirty="0" smtClean="0"/>
          </a:p>
          <a:p>
            <a:pPr>
              <a:buNone/>
            </a:pPr>
            <a:r>
              <a:rPr lang="en-US" altLang="ko-KR" sz="2000" b="0" dirty="0" smtClean="0"/>
              <a:t>   </a:t>
            </a:r>
            <a:r>
              <a:rPr lang="en-US" altLang="ko-KR" sz="2000" b="0" spc="100" dirty="0" smtClean="0"/>
              <a:t>F-X</a:t>
            </a:r>
            <a:r>
              <a:rPr lang="ko-KR" altLang="en-US" sz="2000" b="0" spc="100" dirty="0" smtClean="0"/>
              <a:t>사업 입찰에 참가할 업체 자격 기준</a:t>
            </a:r>
            <a:r>
              <a:rPr lang="en-US" altLang="ko-KR" sz="2000" b="0" spc="100" dirty="0" smtClean="0"/>
              <a:t>, </a:t>
            </a:r>
            <a:r>
              <a:rPr lang="ko-KR" altLang="en-US" sz="2000" b="0" spc="100" dirty="0" smtClean="0"/>
              <a:t>공고기간</a:t>
            </a:r>
            <a:r>
              <a:rPr lang="en-US" altLang="ko-KR" sz="2000" b="0" spc="100" dirty="0" smtClean="0"/>
              <a:t>, </a:t>
            </a:r>
            <a:r>
              <a:rPr lang="ko-KR" altLang="en-US" sz="2000" b="0" spc="100" dirty="0" smtClean="0"/>
              <a:t>제안서 접수 및</a:t>
            </a:r>
            <a:endParaRPr lang="en-US" altLang="ko-KR" sz="2000" b="0" spc="100" dirty="0" smtClean="0"/>
          </a:p>
          <a:p>
            <a:pPr>
              <a:buNone/>
            </a:pPr>
            <a:r>
              <a:rPr lang="ko-KR" altLang="en-US" sz="2000" b="0" spc="100" dirty="0" smtClean="0"/>
              <a:t>   입찰 무효 등에 관한 사항 제시</a:t>
            </a:r>
            <a:endParaRPr lang="en-US" altLang="ko-KR" sz="2000" b="0" spc="100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공고 기간 및 설명회</a:t>
            </a:r>
            <a:endParaRPr lang="ko-KR" altLang="en-US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971600" y="3645024"/>
          <a:ext cx="6912768" cy="1584177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440160"/>
                <a:gridCol w="1656184"/>
                <a:gridCol w="2088232"/>
                <a:gridCol w="1728192"/>
              </a:tblGrid>
              <a:tr h="52805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구  분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공고일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공고기간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설명회</a:t>
                      </a:r>
                      <a:endParaRPr lang="ko-KR" altLang="en-US" sz="1600" dirty="0"/>
                    </a:p>
                  </a:txBody>
                  <a:tcPr anchor="ctr"/>
                </a:tc>
              </a:tr>
              <a:tr h="52805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</a:t>
                      </a:r>
                      <a:r>
                        <a:rPr lang="ko-KR" altLang="en-US" sz="1600" dirty="0" smtClean="0"/>
                        <a:t>차 공고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`12. 1. 20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`12. 1. 20 ~ 6. 18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`12. 1. 30</a:t>
                      </a:r>
                      <a:endParaRPr lang="ko-KR" altLang="en-US" sz="1600" dirty="0"/>
                    </a:p>
                  </a:txBody>
                  <a:tcPr anchor="ctr"/>
                </a:tc>
              </a:tr>
              <a:tr h="52805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 smtClean="0"/>
                        <a:t>재공고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`12. 6. 20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`12. 6.</a:t>
                      </a:r>
                      <a:r>
                        <a:rPr lang="en-US" altLang="ko-KR" sz="1600" baseline="0" dirty="0" smtClean="0"/>
                        <a:t> 20 ~ 7. 5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-</a:t>
                      </a:r>
                      <a:endParaRPr lang="ko-KR" altLang="en-US" sz="16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172400" y="6581001"/>
            <a:ext cx="648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rgbClr val="FFFF00"/>
                </a:solidFill>
              </a:rPr>
              <a:t>8/16</a:t>
            </a:r>
            <a:endParaRPr lang="ko-KR" altLang="en-US" sz="1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 </a:t>
            </a:r>
            <a:r>
              <a:rPr lang="ko-KR" altLang="en-US" dirty="0" smtClean="0"/>
              <a:t>제안서 접수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제안서 접수일 </a:t>
            </a:r>
            <a:r>
              <a:rPr lang="en-US" altLang="ko-KR" dirty="0" smtClean="0"/>
              <a:t>: 1</a:t>
            </a:r>
            <a:r>
              <a:rPr lang="ko-KR" altLang="en-US" dirty="0" smtClean="0"/>
              <a:t>차</a:t>
            </a:r>
            <a:r>
              <a:rPr lang="en-US" altLang="ko-KR" dirty="0" smtClean="0"/>
              <a:t>(`12. 6. 18), </a:t>
            </a:r>
            <a:r>
              <a:rPr lang="ko-KR" altLang="en-US" dirty="0" smtClean="0"/>
              <a:t>재입찰</a:t>
            </a:r>
            <a:r>
              <a:rPr lang="en-US" altLang="ko-KR" dirty="0" smtClean="0"/>
              <a:t>(`12. 7. 5)</a:t>
            </a:r>
          </a:p>
          <a:p>
            <a:r>
              <a:rPr lang="ko-KR" altLang="en-US" dirty="0" smtClean="0"/>
              <a:t>입찰참가 업체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>
              <a:buNone/>
            </a:pPr>
            <a:endParaRPr lang="en-US" altLang="ko-KR" sz="1000" dirty="0" smtClean="0"/>
          </a:p>
          <a:p>
            <a:pPr lvl="1">
              <a:lnSpc>
                <a:spcPct val="100000"/>
              </a:lnSpc>
              <a:buNone/>
            </a:pPr>
            <a:r>
              <a:rPr lang="en-US" altLang="ko-KR" sz="1800" dirty="0" smtClean="0"/>
              <a:t> </a:t>
            </a:r>
            <a:r>
              <a:rPr lang="ko-KR" altLang="ko-KR" sz="1800" dirty="0" smtClean="0"/>
              <a:t>※</a:t>
            </a:r>
            <a:r>
              <a:rPr lang="en-US" altLang="ko-KR" sz="1800" dirty="0" smtClean="0"/>
              <a:t> </a:t>
            </a:r>
            <a:r>
              <a:rPr lang="ko-KR" altLang="en-US" sz="1800" dirty="0" smtClean="0"/>
              <a:t>제안서 </a:t>
            </a:r>
            <a:r>
              <a:rPr lang="ko-KR" altLang="en-US" sz="1800" dirty="0" err="1" smtClean="0"/>
              <a:t>접수전</a:t>
            </a:r>
            <a:r>
              <a:rPr lang="ko-KR" altLang="en-US" sz="1800" dirty="0" smtClean="0"/>
              <a:t> 제안서에 포함된 비밀 및 기술자료 보호를 위해 방사청과</a:t>
            </a:r>
            <a:endParaRPr lang="en-US" altLang="ko-KR" sz="1800" dirty="0" smtClean="0"/>
          </a:p>
          <a:p>
            <a:pPr lvl="1">
              <a:lnSpc>
                <a:spcPct val="100000"/>
              </a:lnSpc>
              <a:buNone/>
            </a:pPr>
            <a:r>
              <a:rPr lang="en-US" altLang="ko-KR" sz="1800" dirty="0" smtClean="0"/>
              <a:t>   </a:t>
            </a:r>
            <a:r>
              <a:rPr lang="ko-KR" altLang="en-US" sz="1800" dirty="0" smtClean="0"/>
              <a:t> 각각의 업체</a:t>
            </a:r>
            <a:r>
              <a:rPr lang="en-US" altLang="ko-KR" sz="1800" dirty="0" smtClean="0"/>
              <a:t>/</a:t>
            </a:r>
            <a:r>
              <a:rPr lang="ko-KR" altLang="en-US" sz="1800" dirty="0" smtClean="0"/>
              <a:t>기관간 합의서 및 약정서 체결</a:t>
            </a:r>
            <a:endParaRPr lang="ko-KR" altLang="en-US" sz="1800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971600" y="2132856"/>
          <a:ext cx="7056784" cy="301894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224136"/>
                <a:gridCol w="1944216"/>
                <a:gridCol w="1944216"/>
                <a:gridCol w="1944216"/>
              </a:tblGrid>
              <a:tr h="43204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구  분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 smtClean="0"/>
                        <a:t>F-15SE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 smtClean="0"/>
                        <a:t>유로파이터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 smtClean="0"/>
                        <a:t>F-35A</a:t>
                      </a:r>
                      <a:endParaRPr lang="ko-KR" altLang="en-US" sz="1600" dirty="0"/>
                    </a:p>
                  </a:txBody>
                  <a:tcPr anchor="ctr"/>
                </a:tc>
              </a:tr>
              <a:tr h="16874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형  상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160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제작사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 err="1" smtClean="0"/>
                        <a:t>보잉</a:t>
                      </a:r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smtClean="0"/>
                        <a:t>미국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 smtClean="0"/>
                        <a:t>EADS(</a:t>
                      </a:r>
                      <a:r>
                        <a:rPr lang="ko-KR" altLang="en-US" sz="1600" dirty="0" smtClean="0"/>
                        <a:t>유럽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 err="1" smtClean="0"/>
                        <a:t>록히드마틴</a:t>
                      </a:r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smtClean="0"/>
                        <a:t>미국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 anchor="ctr"/>
                </a:tc>
              </a:tr>
              <a:tr h="46743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구매방식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 smtClean="0"/>
                        <a:t>상업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 smtClean="0"/>
                        <a:t>상업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 smtClean="0"/>
                        <a:t>FMS</a:t>
                      </a:r>
                      <a:endParaRPr lang="ko-KR" altLang="en-US" sz="16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5" name="그림 4" descr="35.bmp"/>
          <p:cNvPicPr preferRelativeResize="0"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65701" y="2583954"/>
            <a:ext cx="1800000" cy="1620000"/>
          </a:xfrm>
          <a:prstGeom prst="rect">
            <a:avLst/>
          </a:prstGeom>
        </p:spPr>
      </p:pic>
      <p:pic>
        <p:nvPicPr>
          <p:cNvPr id="6" name="그림 5" descr="유파.jpg"/>
          <p:cNvPicPr preferRelativeResize="0"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21485" y="2583954"/>
            <a:ext cx="1800000" cy="1620000"/>
          </a:xfrm>
          <a:prstGeom prst="rect">
            <a:avLst/>
          </a:prstGeom>
        </p:spPr>
      </p:pic>
      <p:pic>
        <p:nvPicPr>
          <p:cNvPr id="7" name="내용 개체 틀 3" descr="15.jpg"/>
          <p:cNvPicPr preferRelativeResize="0"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77269" y="2583954"/>
            <a:ext cx="1800000" cy="1620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8172400" y="6581001"/>
            <a:ext cx="648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rgbClr val="FFFF00"/>
                </a:solidFill>
              </a:rPr>
              <a:t>9/16</a:t>
            </a:r>
            <a:endParaRPr lang="ko-KR" altLang="en-US" sz="1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 </a:t>
            </a:r>
            <a:r>
              <a:rPr lang="ko-KR" altLang="en-US" dirty="0" smtClean="0"/>
              <a:t>제안서 평가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>
                <a:solidFill>
                  <a:schemeClr val="accent1"/>
                </a:solidFill>
              </a:rPr>
              <a:t>기   간 </a:t>
            </a:r>
            <a:r>
              <a:rPr lang="en-US" altLang="ko-KR" dirty="0" smtClean="0">
                <a:solidFill>
                  <a:schemeClr val="accent1"/>
                </a:solidFill>
              </a:rPr>
              <a:t>: `12. 7. 9 ~ 14 (</a:t>
            </a:r>
            <a:r>
              <a:rPr lang="ko-KR" altLang="en-US" dirty="0" smtClean="0">
                <a:solidFill>
                  <a:schemeClr val="accent1"/>
                </a:solidFill>
              </a:rPr>
              <a:t>예정</a:t>
            </a:r>
            <a:r>
              <a:rPr lang="en-US" altLang="ko-KR" dirty="0" smtClean="0">
                <a:solidFill>
                  <a:schemeClr val="accent1"/>
                </a:solidFill>
              </a:rPr>
              <a:t>)</a:t>
            </a:r>
          </a:p>
          <a:p>
            <a:r>
              <a:rPr lang="ko-KR" altLang="en-US" dirty="0" smtClean="0">
                <a:solidFill>
                  <a:schemeClr val="accent1"/>
                </a:solidFill>
              </a:rPr>
              <a:t>평가인원 </a:t>
            </a:r>
            <a:r>
              <a:rPr lang="en-US" altLang="ko-KR" dirty="0" smtClean="0">
                <a:solidFill>
                  <a:schemeClr val="accent1"/>
                </a:solidFill>
              </a:rPr>
              <a:t>: </a:t>
            </a:r>
            <a:r>
              <a:rPr lang="ko-KR" altLang="en-US" dirty="0" smtClean="0">
                <a:solidFill>
                  <a:schemeClr val="accent1"/>
                </a:solidFill>
              </a:rPr>
              <a:t>총 </a:t>
            </a:r>
            <a:r>
              <a:rPr lang="en-US" altLang="ko-KR" dirty="0" smtClean="0">
                <a:solidFill>
                  <a:schemeClr val="accent1"/>
                </a:solidFill>
              </a:rPr>
              <a:t>15</a:t>
            </a:r>
            <a:r>
              <a:rPr lang="ko-KR" altLang="en-US" dirty="0" smtClean="0">
                <a:solidFill>
                  <a:schemeClr val="accent1"/>
                </a:solidFill>
              </a:rPr>
              <a:t>명</a:t>
            </a:r>
            <a:r>
              <a:rPr lang="en-US" altLang="ko-KR" dirty="0" smtClean="0">
                <a:solidFill>
                  <a:schemeClr val="accent1"/>
                </a:solidFill>
              </a:rPr>
              <a:t>(</a:t>
            </a:r>
            <a:r>
              <a:rPr lang="ko-KR" altLang="en-US" dirty="0" smtClean="0">
                <a:solidFill>
                  <a:schemeClr val="accent1"/>
                </a:solidFill>
              </a:rPr>
              <a:t>분야별 전문 평가위원 선정</a:t>
            </a:r>
            <a:r>
              <a:rPr lang="en-US" altLang="ko-KR" dirty="0" smtClean="0">
                <a:solidFill>
                  <a:schemeClr val="accent1"/>
                </a:solidFill>
              </a:rPr>
              <a:t>)</a:t>
            </a:r>
          </a:p>
          <a:p>
            <a:r>
              <a:rPr lang="ko-KR" altLang="en-US" dirty="0" smtClean="0">
                <a:solidFill>
                  <a:schemeClr val="accent1"/>
                </a:solidFill>
              </a:rPr>
              <a:t>평가분야 및 </a:t>
            </a:r>
            <a:r>
              <a:rPr lang="ko-KR" altLang="en-US" dirty="0" err="1" smtClean="0">
                <a:solidFill>
                  <a:schemeClr val="accent1"/>
                </a:solidFill>
              </a:rPr>
              <a:t>항목수</a:t>
            </a:r>
            <a:r>
              <a:rPr lang="ko-KR" altLang="en-US" dirty="0" smtClean="0">
                <a:solidFill>
                  <a:schemeClr val="accent1"/>
                </a:solidFill>
              </a:rPr>
              <a:t> </a:t>
            </a:r>
            <a:r>
              <a:rPr lang="en-US" altLang="ko-KR" dirty="0" smtClean="0">
                <a:solidFill>
                  <a:schemeClr val="accent1"/>
                </a:solidFill>
              </a:rPr>
              <a:t>: 4</a:t>
            </a:r>
            <a:r>
              <a:rPr lang="ko-KR" altLang="en-US" dirty="0" smtClean="0">
                <a:solidFill>
                  <a:schemeClr val="accent1"/>
                </a:solidFill>
              </a:rPr>
              <a:t>개 분과 </a:t>
            </a:r>
            <a:r>
              <a:rPr lang="en-US" altLang="ko-KR" dirty="0" smtClean="0">
                <a:solidFill>
                  <a:schemeClr val="accent1"/>
                </a:solidFill>
              </a:rPr>
              <a:t>/ 297</a:t>
            </a:r>
            <a:r>
              <a:rPr lang="ko-KR" altLang="en-US" dirty="0" smtClean="0">
                <a:solidFill>
                  <a:schemeClr val="accent1"/>
                </a:solidFill>
              </a:rPr>
              <a:t>건</a:t>
            </a:r>
            <a:endParaRPr lang="en-US" altLang="ko-KR" dirty="0" smtClean="0">
              <a:solidFill>
                <a:schemeClr val="accent1"/>
              </a:solidFill>
            </a:endParaRPr>
          </a:p>
          <a:p>
            <a:endParaRPr lang="en-US" altLang="ko-KR" dirty="0" smtClean="0">
              <a:solidFill>
                <a:schemeClr val="accent1"/>
              </a:solidFill>
            </a:endParaRPr>
          </a:p>
          <a:p>
            <a:endParaRPr lang="en-US" altLang="ko-KR" dirty="0" smtClean="0">
              <a:solidFill>
                <a:schemeClr val="accent1"/>
              </a:solidFill>
            </a:endParaRPr>
          </a:p>
          <a:p>
            <a:endParaRPr lang="en-US" altLang="ko-KR" dirty="0" smtClean="0">
              <a:solidFill>
                <a:schemeClr val="accent1"/>
              </a:solidFill>
            </a:endParaRPr>
          </a:p>
          <a:p>
            <a:endParaRPr lang="en-US" altLang="ko-KR" dirty="0" smtClean="0">
              <a:solidFill>
                <a:schemeClr val="accent1"/>
              </a:solidFill>
            </a:endParaRPr>
          </a:p>
          <a:p>
            <a:pPr>
              <a:buNone/>
            </a:pPr>
            <a:r>
              <a:rPr lang="en-US" altLang="ko-KR" sz="1800" b="0" dirty="0" smtClean="0">
                <a:solidFill>
                  <a:schemeClr val="accent1"/>
                </a:solidFill>
              </a:rPr>
              <a:t>    </a:t>
            </a:r>
            <a:endParaRPr lang="en-US" altLang="ko-KR" sz="1000" b="0" dirty="0" smtClean="0">
              <a:solidFill>
                <a:schemeClr val="accent1"/>
              </a:solidFill>
            </a:endParaRPr>
          </a:p>
          <a:p>
            <a:r>
              <a:rPr lang="ko-KR" altLang="en-US" dirty="0" smtClean="0">
                <a:solidFill>
                  <a:schemeClr val="accent1"/>
                </a:solidFill>
              </a:rPr>
              <a:t>평가목적 </a:t>
            </a:r>
            <a:r>
              <a:rPr lang="en-US" altLang="ko-KR" dirty="0" smtClean="0">
                <a:solidFill>
                  <a:schemeClr val="accent1"/>
                </a:solidFill>
              </a:rPr>
              <a:t>: </a:t>
            </a:r>
            <a:r>
              <a:rPr lang="ko-KR" altLang="en-US" dirty="0" smtClean="0">
                <a:solidFill>
                  <a:schemeClr val="accent1"/>
                </a:solidFill>
              </a:rPr>
              <a:t>제안요청서에서 제시한 요구조건 충족여부 확인</a:t>
            </a:r>
            <a:endParaRPr lang="en-US" altLang="ko-KR" dirty="0" smtClean="0">
              <a:solidFill>
                <a:schemeClr val="accent1"/>
              </a:solidFill>
            </a:endParaRPr>
          </a:p>
          <a:p>
            <a:r>
              <a:rPr lang="ko-KR" altLang="en-US" dirty="0" smtClean="0">
                <a:solidFill>
                  <a:schemeClr val="accent1"/>
                </a:solidFill>
              </a:rPr>
              <a:t>평가결과 </a:t>
            </a:r>
            <a:r>
              <a:rPr lang="en-US" altLang="ko-KR" dirty="0" smtClean="0">
                <a:solidFill>
                  <a:schemeClr val="accent1"/>
                </a:solidFill>
              </a:rPr>
              <a:t>: </a:t>
            </a:r>
            <a:r>
              <a:rPr lang="ko-KR" altLang="en-US" dirty="0" smtClean="0">
                <a:solidFill>
                  <a:schemeClr val="accent1"/>
                </a:solidFill>
              </a:rPr>
              <a:t>시험평가 및 협상 대상기종 선정 여부 판정</a:t>
            </a:r>
            <a:endParaRPr lang="en-US" altLang="ko-KR" dirty="0" smtClean="0">
              <a:solidFill>
                <a:schemeClr val="accent1"/>
              </a:solidFill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971600" y="2708920"/>
          <a:ext cx="7272809" cy="208823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038973"/>
                <a:gridCol w="1471878"/>
                <a:gridCol w="1645040"/>
                <a:gridCol w="1558459"/>
                <a:gridCol w="1558459"/>
              </a:tblGrid>
              <a:tr h="56293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구분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</a:t>
                      </a:r>
                      <a:r>
                        <a:rPr lang="ko-KR" altLang="en-US" sz="1600" dirty="0" smtClean="0"/>
                        <a:t>분과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2</a:t>
                      </a:r>
                      <a:r>
                        <a:rPr lang="ko-KR" altLang="en-US" sz="1600" dirty="0" smtClean="0"/>
                        <a:t>분과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3</a:t>
                      </a:r>
                      <a:r>
                        <a:rPr lang="ko-KR" altLang="en-US" sz="1600" dirty="0" smtClean="0"/>
                        <a:t>분과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4</a:t>
                      </a:r>
                      <a:r>
                        <a:rPr lang="ko-KR" altLang="en-US" sz="1600" dirty="0" smtClean="0"/>
                        <a:t>분과</a:t>
                      </a:r>
                      <a:endParaRPr lang="ko-KR" altLang="en-US" sz="1600" dirty="0"/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08376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내용</a:t>
                      </a:r>
                      <a:endParaRPr lang="ko-KR" altLang="en-US" sz="1600" dirty="0"/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임무수행능력</a:t>
                      </a:r>
                      <a:endParaRPr lang="ko-KR" altLang="en-US" sz="1600" dirty="0"/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spc="-140" baseline="0" dirty="0" smtClean="0"/>
                        <a:t>수명주기비용</a:t>
                      </a:r>
                      <a:r>
                        <a:rPr lang="en-US" altLang="ko-KR" sz="1600" spc="-100" baseline="0" dirty="0" smtClean="0"/>
                        <a:t>,</a:t>
                      </a:r>
                    </a:p>
                    <a:p>
                      <a:pPr algn="ctr" latinLnBrk="1"/>
                      <a:r>
                        <a:rPr lang="ko-KR" altLang="en-US" sz="1600" dirty="0" smtClean="0"/>
                        <a:t>경제적</a:t>
                      </a:r>
                      <a:r>
                        <a:rPr lang="en-US" altLang="ko-KR" sz="1600" dirty="0" smtClean="0"/>
                        <a:t>/</a:t>
                      </a:r>
                    </a:p>
                    <a:p>
                      <a:pPr algn="ctr" latinLnBrk="1"/>
                      <a:r>
                        <a:rPr lang="ko-KR" altLang="en-US" sz="1600" dirty="0" smtClean="0"/>
                        <a:t>기술적 편익</a:t>
                      </a:r>
                      <a:endParaRPr lang="ko-KR" altLang="en-US" sz="1600" dirty="0"/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 smtClean="0"/>
                        <a:t>군운용</a:t>
                      </a:r>
                      <a:endParaRPr lang="en-US" altLang="ko-KR" sz="1600" dirty="0" smtClean="0"/>
                    </a:p>
                    <a:p>
                      <a:pPr algn="ctr" latinLnBrk="1"/>
                      <a:r>
                        <a:rPr lang="ko-KR" altLang="en-US" sz="1600" dirty="0" smtClean="0"/>
                        <a:t>적합성</a:t>
                      </a:r>
                      <a:endParaRPr lang="ko-KR" altLang="en-US" sz="1600" dirty="0"/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사업계획</a:t>
                      </a:r>
                      <a:endParaRPr lang="ko-KR" altLang="en-US" sz="1600" dirty="0"/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53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 smtClean="0"/>
                        <a:t>항목수</a:t>
                      </a:r>
                      <a:endParaRPr lang="ko-KR" altLang="en-US" sz="1600" dirty="0"/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64</a:t>
                      </a:r>
                      <a:r>
                        <a:rPr lang="ko-KR" altLang="en-US" sz="1600" dirty="0" smtClean="0"/>
                        <a:t>건</a:t>
                      </a:r>
                      <a:endParaRPr lang="ko-KR" altLang="en-US" sz="1600" dirty="0"/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33</a:t>
                      </a:r>
                      <a:r>
                        <a:rPr lang="ko-KR" altLang="en-US" sz="1600" dirty="0" smtClean="0"/>
                        <a:t>건</a:t>
                      </a:r>
                      <a:endParaRPr lang="ko-KR" altLang="en-US" sz="1600" dirty="0"/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127</a:t>
                      </a:r>
                      <a:r>
                        <a:rPr lang="ko-KR" altLang="en-US" sz="1600" dirty="0" smtClean="0"/>
                        <a:t>건</a:t>
                      </a:r>
                      <a:endParaRPr lang="ko-KR" altLang="en-US" sz="1600" dirty="0"/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73</a:t>
                      </a:r>
                      <a:r>
                        <a:rPr lang="ko-KR" altLang="en-US" sz="1600" dirty="0" smtClean="0"/>
                        <a:t>건</a:t>
                      </a:r>
                      <a:endParaRPr lang="ko-KR" altLang="en-US" sz="1600" dirty="0"/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172400" y="6581001"/>
            <a:ext cx="648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rgbClr val="FFFF00"/>
                </a:solidFill>
              </a:rPr>
              <a:t>10/16</a:t>
            </a:r>
            <a:endParaRPr lang="ko-KR" altLang="en-US" sz="1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 </a:t>
            </a:r>
            <a:r>
              <a:rPr lang="ko-KR" altLang="en-US" dirty="0" smtClean="0"/>
              <a:t>시험평가</a:t>
            </a:r>
            <a:r>
              <a:rPr lang="en-US" altLang="ko-KR" dirty="0" smtClean="0"/>
              <a:t>(1/3)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개  요</a:t>
            </a:r>
            <a:endParaRPr lang="en-US" altLang="ko-KR" dirty="0" smtClean="0"/>
          </a:p>
          <a:p>
            <a:pPr>
              <a:lnSpc>
                <a:spcPct val="150000"/>
              </a:lnSpc>
              <a:buNone/>
            </a:pPr>
            <a:r>
              <a:rPr lang="en-US" altLang="ko-KR" sz="2000" b="0" dirty="0" smtClean="0"/>
              <a:t>   </a:t>
            </a:r>
            <a:r>
              <a:rPr lang="ko-KR" altLang="en-US" sz="2000" b="0" spc="-20" dirty="0" smtClean="0"/>
              <a:t>업체가 제안한 기종에 대해 제반 요구수준</a:t>
            </a:r>
            <a:r>
              <a:rPr lang="en-US" altLang="ko-KR" sz="2000" b="0" spc="-20" dirty="0" smtClean="0"/>
              <a:t> </a:t>
            </a:r>
            <a:r>
              <a:rPr lang="ko-KR" altLang="en-US" sz="2000" b="0" spc="-20" dirty="0" smtClean="0"/>
              <a:t>등을 만족하는지 평가하여</a:t>
            </a:r>
            <a:endParaRPr lang="en-US" altLang="ko-KR" sz="2000" b="0" spc="-20" dirty="0" smtClean="0"/>
          </a:p>
          <a:p>
            <a:pPr>
              <a:lnSpc>
                <a:spcPct val="150000"/>
              </a:lnSpc>
              <a:buNone/>
            </a:pPr>
            <a:r>
              <a:rPr lang="en-US" altLang="ko-KR" sz="2000" b="0" spc="-20" dirty="0" smtClean="0"/>
              <a:t>  </a:t>
            </a:r>
            <a:r>
              <a:rPr lang="ko-KR" altLang="en-US" sz="2000" b="0" spc="-20" dirty="0" smtClean="0"/>
              <a:t> </a:t>
            </a:r>
            <a:r>
              <a:rPr lang="en-US" altLang="ko-KR" sz="2000" b="0" spc="-20" dirty="0" smtClean="0"/>
              <a:t>`</a:t>
            </a:r>
            <a:r>
              <a:rPr lang="ko-KR" altLang="en-US" sz="2000" b="0" spc="-20" dirty="0" err="1" smtClean="0"/>
              <a:t>전투용적합</a:t>
            </a:r>
            <a:r>
              <a:rPr lang="en-US" altLang="ko-KR" sz="2000" b="0" spc="-20" dirty="0" smtClean="0"/>
              <a:t>` </a:t>
            </a:r>
            <a:r>
              <a:rPr lang="ko-KR" altLang="en-US" sz="2000" b="0" spc="-20" dirty="0" smtClean="0"/>
              <a:t>여부를 판정하는 절차</a:t>
            </a:r>
            <a:endParaRPr lang="en-US" altLang="ko-KR" sz="2000" b="0" spc="-20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수 행 </a:t>
            </a:r>
            <a:r>
              <a:rPr lang="en-US" altLang="ko-KR" dirty="0" smtClean="0"/>
              <a:t>: F-X </a:t>
            </a:r>
            <a:r>
              <a:rPr lang="ko-KR" altLang="en-US" dirty="0" err="1" smtClean="0"/>
              <a:t>공군평가단</a:t>
            </a:r>
            <a:r>
              <a:rPr lang="en-US" altLang="ko-KR" b="0" dirty="0" smtClean="0"/>
              <a:t>(`12. 3</a:t>
            </a:r>
            <a:r>
              <a:rPr lang="ko-KR" altLang="en-US" b="0" dirty="0" smtClean="0"/>
              <a:t>월 창설</a:t>
            </a:r>
            <a:r>
              <a:rPr lang="en-US" altLang="ko-KR" b="0" dirty="0" smtClean="0">
                <a:solidFill>
                  <a:schemeClr val="accent1"/>
                </a:solidFill>
              </a:rPr>
              <a:t>, 45</a:t>
            </a:r>
            <a:r>
              <a:rPr lang="ko-KR" altLang="en-US" b="0" dirty="0" smtClean="0">
                <a:solidFill>
                  <a:schemeClr val="accent1"/>
                </a:solidFill>
              </a:rPr>
              <a:t>명</a:t>
            </a:r>
            <a:r>
              <a:rPr lang="en-US" altLang="ko-KR" b="0" dirty="0" smtClean="0">
                <a:solidFill>
                  <a:schemeClr val="accent1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>
                <a:sym typeface="Wingdings 2"/>
              </a:rPr>
              <a:t>일 정</a:t>
            </a:r>
            <a:endParaRPr lang="en-US" altLang="ko-KR" dirty="0" smtClean="0">
              <a:sym typeface="Wingdings 2"/>
            </a:endParaRPr>
          </a:p>
          <a:p>
            <a:pPr lvl="1">
              <a:lnSpc>
                <a:spcPct val="150000"/>
              </a:lnSpc>
            </a:pPr>
            <a:r>
              <a:rPr lang="ko-KR" altLang="en-US" dirty="0" smtClean="0">
                <a:sym typeface="Wingdings 2"/>
              </a:rPr>
              <a:t>자료 평가 </a:t>
            </a:r>
            <a:r>
              <a:rPr lang="en-US" altLang="ko-KR" dirty="0" smtClean="0">
                <a:sym typeface="Wingdings 2"/>
              </a:rPr>
              <a:t>: `12. 7</a:t>
            </a:r>
            <a:r>
              <a:rPr lang="ko-KR" altLang="en-US" dirty="0" smtClean="0">
                <a:sym typeface="Wingdings 2"/>
              </a:rPr>
              <a:t>월 중순 </a:t>
            </a:r>
            <a:r>
              <a:rPr lang="en-US" altLang="ko-KR" dirty="0" smtClean="0">
                <a:sym typeface="Wingdings 2"/>
              </a:rPr>
              <a:t>~</a:t>
            </a:r>
            <a:r>
              <a:rPr lang="ko-KR" altLang="en-US" dirty="0" smtClean="0">
                <a:sym typeface="Wingdings 2"/>
              </a:rPr>
              <a:t> </a:t>
            </a:r>
            <a:r>
              <a:rPr lang="en-US" altLang="ko-KR" dirty="0" smtClean="0">
                <a:sym typeface="Wingdings 2"/>
              </a:rPr>
              <a:t>/ </a:t>
            </a:r>
            <a:r>
              <a:rPr lang="ko-KR" altLang="en-US" dirty="0" smtClean="0">
                <a:sym typeface="Wingdings 2"/>
              </a:rPr>
              <a:t>국내외</a:t>
            </a:r>
            <a:endParaRPr lang="en-US" altLang="ko-KR" dirty="0" smtClean="0">
              <a:sym typeface="Wingdings 2"/>
            </a:endParaRPr>
          </a:p>
          <a:p>
            <a:pPr lvl="1">
              <a:lnSpc>
                <a:spcPct val="150000"/>
              </a:lnSpc>
            </a:pPr>
            <a:r>
              <a:rPr lang="ko-KR" altLang="en-US" dirty="0" smtClean="0">
                <a:sym typeface="Wingdings 2"/>
              </a:rPr>
              <a:t>실물 평가 </a:t>
            </a:r>
            <a:r>
              <a:rPr lang="en-US" altLang="ko-KR" dirty="0" smtClean="0">
                <a:sym typeface="Wingdings 2"/>
              </a:rPr>
              <a:t>: `12. 7</a:t>
            </a:r>
            <a:r>
              <a:rPr lang="ko-KR" altLang="en-US" dirty="0" smtClean="0">
                <a:sym typeface="Wingdings 2"/>
              </a:rPr>
              <a:t>월 말</a:t>
            </a:r>
            <a:r>
              <a:rPr lang="en-US" altLang="ko-KR" dirty="0" smtClean="0">
                <a:sym typeface="Wingdings 2"/>
              </a:rPr>
              <a:t>(</a:t>
            </a:r>
            <a:r>
              <a:rPr lang="ko-KR" altLang="en-US" dirty="0" smtClean="0">
                <a:sym typeface="Wingdings 2"/>
              </a:rPr>
              <a:t>예정</a:t>
            </a:r>
            <a:r>
              <a:rPr lang="en-US" altLang="ko-KR" dirty="0" smtClean="0">
                <a:sym typeface="Wingdings 2"/>
              </a:rPr>
              <a:t>) ~ / </a:t>
            </a:r>
            <a:r>
              <a:rPr lang="ko-KR" altLang="en-US" dirty="0" smtClean="0">
                <a:sym typeface="Wingdings 2"/>
              </a:rPr>
              <a:t>국외</a:t>
            </a:r>
            <a:endParaRPr lang="en-US" altLang="ko-KR" dirty="0" smtClean="0">
              <a:sym typeface="Wingdings 2"/>
            </a:endParaRPr>
          </a:p>
          <a:p>
            <a:pPr lvl="1">
              <a:lnSpc>
                <a:spcPct val="150000"/>
              </a:lnSpc>
              <a:buNone/>
            </a:pPr>
            <a:r>
              <a:rPr lang="en-US" altLang="ko-KR" dirty="0" smtClean="0"/>
              <a:t>  * `12. 4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~ 6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참여업체 대상 시험평가 관련 협조회의</a:t>
            </a:r>
            <a:r>
              <a:rPr lang="en-US" altLang="ko-KR" dirty="0" smtClean="0"/>
              <a:t>(3</a:t>
            </a:r>
            <a:r>
              <a:rPr lang="ko-KR" altLang="en-US" dirty="0" smtClean="0"/>
              <a:t>차</a:t>
            </a:r>
            <a:r>
              <a:rPr lang="en-US" altLang="ko-KR" dirty="0" smtClean="0"/>
              <a:t>)</a:t>
            </a:r>
            <a:endParaRPr lang="en-US" altLang="ko-KR" dirty="0" smtClean="0">
              <a:sym typeface="Wingdings 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72400" y="6581001"/>
            <a:ext cx="648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rgbClr val="FFFF00"/>
                </a:solidFill>
              </a:rPr>
              <a:t>11/16</a:t>
            </a:r>
            <a:endParaRPr lang="ko-KR" altLang="en-US" sz="1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 </a:t>
            </a:r>
            <a:r>
              <a:rPr lang="ko-KR" altLang="en-US" dirty="0" smtClean="0"/>
              <a:t>시험평가</a:t>
            </a:r>
            <a:r>
              <a:rPr lang="en-US" altLang="ko-KR" dirty="0" smtClean="0"/>
              <a:t>(2/3)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dirty="0" smtClean="0"/>
              <a:t>시험평가 </a:t>
            </a:r>
            <a:r>
              <a:rPr lang="ko-KR" altLang="en-US" dirty="0" err="1" smtClean="0"/>
              <a:t>항목수</a:t>
            </a:r>
            <a:r>
              <a:rPr lang="ko-KR" altLang="en-US" dirty="0" smtClean="0"/>
              <a:t> </a:t>
            </a:r>
            <a:r>
              <a:rPr lang="en-US" altLang="ko-KR" dirty="0" smtClean="0"/>
              <a:t>: 523</a:t>
            </a:r>
            <a:r>
              <a:rPr lang="ko-KR" altLang="en-US" dirty="0" smtClean="0"/>
              <a:t>개</a:t>
            </a:r>
            <a:endParaRPr lang="en-US" altLang="ko-KR" dirty="0" smtClean="0"/>
          </a:p>
          <a:p>
            <a:pPr>
              <a:lnSpc>
                <a:spcPct val="100000"/>
              </a:lnSpc>
            </a:pPr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sz="1000" dirty="0" smtClean="0"/>
          </a:p>
          <a:p>
            <a:pPr>
              <a:buNone/>
            </a:pPr>
            <a:r>
              <a:rPr lang="ko-KR" altLang="en-US" sz="1800" b="0" dirty="0" smtClean="0">
                <a:solidFill>
                  <a:srgbClr val="00B050"/>
                </a:solidFill>
              </a:rPr>
              <a:t>    </a:t>
            </a:r>
            <a:r>
              <a:rPr lang="en-US" altLang="ko-KR" sz="1800" b="0" dirty="0" smtClean="0">
                <a:solidFill>
                  <a:srgbClr val="00B050"/>
                </a:solidFill>
              </a:rPr>
              <a:t>※ </a:t>
            </a:r>
            <a:r>
              <a:rPr lang="ko-KR" altLang="en-US" sz="1800" b="0" dirty="0" smtClean="0">
                <a:solidFill>
                  <a:srgbClr val="00B050"/>
                </a:solidFill>
              </a:rPr>
              <a:t>제안서 </a:t>
            </a:r>
            <a:r>
              <a:rPr lang="ko-KR" altLang="en-US" sz="1800" b="0" dirty="0" err="1" smtClean="0">
                <a:solidFill>
                  <a:srgbClr val="00B050"/>
                </a:solidFill>
              </a:rPr>
              <a:t>검토후</a:t>
            </a:r>
            <a:r>
              <a:rPr lang="ko-KR" altLang="en-US" sz="1800" b="0" dirty="0" smtClean="0">
                <a:solidFill>
                  <a:srgbClr val="00B050"/>
                </a:solidFill>
              </a:rPr>
              <a:t> 일부 조정 가능</a:t>
            </a:r>
            <a:endParaRPr lang="en-US" altLang="ko-KR" sz="1600" dirty="0" smtClean="0"/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971600" y="1484784"/>
          <a:ext cx="7272808" cy="415669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016224"/>
                <a:gridCol w="2592288"/>
                <a:gridCol w="2664296"/>
              </a:tblGrid>
              <a:tr h="43204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구    분</a:t>
                      </a:r>
                      <a:endParaRPr lang="ko-KR" altLang="en-US" sz="16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분야별 평가내용</a:t>
                      </a:r>
                      <a:endParaRPr lang="ko-KR" altLang="en-US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600" dirty="0"/>
                    </a:p>
                  </a:txBody>
                  <a:tcPr anchor="ctr"/>
                </a:tc>
              </a:tr>
              <a:tr h="144016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/>
                        <a:t>성능충족성</a:t>
                      </a:r>
                      <a:endParaRPr lang="en-US" altLang="ko-KR" sz="1400" dirty="0" smtClean="0"/>
                    </a:p>
                    <a:p>
                      <a:pPr algn="ctr" latinLnBrk="1"/>
                      <a:r>
                        <a:rPr lang="en-US" altLang="ko-KR" sz="1400" dirty="0" smtClean="0"/>
                        <a:t>(115)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>
                        <a:buFont typeface="Wingdings 2"/>
                        <a:buNone/>
                      </a:pPr>
                      <a:r>
                        <a:rPr lang="ko-KR" altLang="en-US" sz="1400" dirty="0" smtClean="0"/>
                        <a:t>  작전운용성능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 smtClean="0"/>
                        <a:t>  최대속도</a:t>
                      </a:r>
                      <a:r>
                        <a:rPr lang="en-US" altLang="ko-KR" sz="1400" dirty="0" smtClean="0"/>
                        <a:t>,</a:t>
                      </a:r>
                    </a:p>
                    <a:p>
                      <a:pPr algn="l" latinLnBrk="1"/>
                      <a:r>
                        <a:rPr lang="ko-KR" altLang="en-US" sz="1400" dirty="0" smtClean="0"/>
                        <a:t>  이</a:t>
                      </a:r>
                      <a:r>
                        <a:rPr lang="ko-KR" altLang="en-US" sz="1400" dirty="0" smtClean="0">
                          <a:sym typeface="Wingdings 2"/>
                        </a:rPr>
                        <a:t>착륙 거리 등</a:t>
                      </a:r>
                      <a:endParaRPr lang="ko-KR" altLang="en-US" sz="1400" dirty="0"/>
                    </a:p>
                  </a:txBody>
                  <a:tcPr anchor="ctr"/>
                </a:tc>
              </a:tr>
              <a:tr h="2739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>
                        <a:buFont typeface="Wingdings 2"/>
                        <a:buNone/>
                      </a:pPr>
                      <a:r>
                        <a:rPr lang="ko-KR" altLang="en-US" sz="1400" dirty="0" smtClean="0"/>
                        <a:t>  기술적</a:t>
                      </a:r>
                      <a:r>
                        <a:rPr lang="ko-KR" altLang="en-US" sz="1400" dirty="0" smtClean="0">
                          <a:sym typeface="Wingdings 2"/>
                        </a:rPr>
                        <a:t>부수적 성능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 smtClean="0"/>
                        <a:t>  비상탈출계통</a:t>
                      </a:r>
                      <a:r>
                        <a:rPr lang="en-US" altLang="ko-KR" sz="1400" dirty="0" smtClean="0"/>
                        <a:t>,</a:t>
                      </a:r>
                    </a:p>
                    <a:p>
                      <a:pPr algn="l" latinLnBrk="1"/>
                      <a:r>
                        <a:rPr lang="ko-KR" altLang="en-US" sz="1400" dirty="0" smtClean="0"/>
                        <a:t>  항법보조장비 등</a:t>
                      </a:r>
                      <a:endParaRPr lang="ko-KR" altLang="en-US" sz="1400" dirty="0"/>
                    </a:p>
                  </a:txBody>
                  <a:tcPr anchor="ctr"/>
                </a:tc>
              </a:tr>
              <a:tr h="29652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>
                        <a:buFont typeface="Wingdings 2"/>
                        <a:buNone/>
                      </a:pPr>
                      <a:r>
                        <a:rPr lang="ko-KR" altLang="en-US" sz="1400" dirty="0" smtClean="0"/>
                        <a:t>  기타성능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 smtClean="0"/>
                        <a:t>  공중 재시동 등</a:t>
                      </a:r>
                      <a:endParaRPr lang="ko-KR" altLang="en-US" sz="1400" dirty="0"/>
                    </a:p>
                  </a:txBody>
                  <a:tcPr anchor="ctr"/>
                </a:tc>
              </a:tr>
              <a:tr h="25908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/>
                        <a:t>군운용적합성</a:t>
                      </a:r>
                      <a:endParaRPr lang="en-US" altLang="ko-KR" sz="1400" dirty="0" smtClean="0"/>
                    </a:p>
                    <a:p>
                      <a:pPr algn="ctr" latinLnBrk="1"/>
                      <a:r>
                        <a:rPr lang="en-US" altLang="ko-KR" sz="1400" dirty="0" smtClean="0"/>
                        <a:t>(269)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>
                        <a:buFont typeface="Wingdings 2"/>
                        <a:buNone/>
                      </a:pPr>
                      <a:r>
                        <a:rPr lang="ko-KR" altLang="en-US" sz="1400" dirty="0" smtClean="0"/>
                        <a:t>  </a:t>
                      </a:r>
                      <a:r>
                        <a:rPr lang="ko-KR" altLang="en-US" sz="1400" dirty="0" err="1" smtClean="0"/>
                        <a:t>임무별</a:t>
                      </a:r>
                      <a:r>
                        <a:rPr lang="ko-KR" altLang="en-US" sz="1400" dirty="0" smtClean="0"/>
                        <a:t> 수행 적합성</a:t>
                      </a:r>
                      <a:endParaRPr lang="en-US" altLang="ko-KR" sz="1400" dirty="0" smtClean="0"/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 smtClean="0"/>
                        <a:t>  추력사용 용이성</a:t>
                      </a:r>
                      <a:r>
                        <a:rPr lang="en-US" altLang="ko-KR" sz="1400" dirty="0" smtClean="0"/>
                        <a:t>,</a:t>
                      </a:r>
                    </a:p>
                    <a:p>
                      <a:pPr algn="l" latinLnBrk="1"/>
                      <a:r>
                        <a:rPr lang="en-US" altLang="ko-KR" sz="1400" dirty="0" smtClean="0"/>
                        <a:t>  </a:t>
                      </a:r>
                      <a:r>
                        <a:rPr lang="ko-KR" altLang="en-US" sz="1400" dirty="0" smtClean="0"/>
                        <a:t>항공기 안정성</a:t>
                      </a:r>
                      <a:r>
                        <a:rPr lang="ko-KR" altLang="en-US" sz="1400" baseline="0" dirty="0" smtClean="0"/>
                        <a:t> 등</a:t>
                      </a:r>
                      <a:endParaRPr lang="ko-KR" alt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08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>
                        <a:buFont typeface="Wingdings 2"/>
                        <a:buNone/>
                      </a:pPr>
                      <a:r>
                        <a:rPr lang="ko-KR" altLang="en-US" sz="1400" dirty="0" smtClean="0"/>
                        <a:t>  </a:t>
                      </a:r>
                      <a:r>
                        <a:rPr lang="ko-KR" altLang="en-US" sz="1400" dirty="0" err="1" smtClean="0"/>
                        <a:t>장비별</a:t>
                      </a:r>
                      <a:r>
                        <a:rPr lang="ko-KR" altLang="en-US" sz="1400" dirty="0" smtClean="0"/>
                        <a:t> 운용 적합성</a:t>
                      </a:r>
                      <a:endParaRPr lang="ko-KR" altLang="en-US" sz="1400" dirty="0"/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 smtClean="0"/>
                        <a:t>  조종석 내부 구성 편의성</a:t>
                      </a:r>
                      <a:r>
                        <a:rPr lang="en-US" altLang="ko-KR" sz="1400" dirty="0" smtClean="0"/>
                        <a:t>,</a:t>
                      </a:r>
                    </a:p>
                    <a:p>
                      <a:pPr algn="l" latinLnBrk="1"/>
                      <a:r>
                        <a:rPr lang="ko-KR" altLang="en-US" sz="1400" dirty="0" smtClean="0"/>
                        <a:t>  시현계통 구성 적합성 등</a:t>
                      </a:r>
                      <a:endParaRPr lang="ko-KR" altLang="en-US" sz="1400" dirty="0"/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6576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/>
                        <a:t>합동성</a:t>
                      </a:r>
                      <a:r>
                        <a:rPr lang="en-US" altLang="ko-KR" sz="1400" dirty="0" smtClean="0"/>
                        <a:t>/</a:t>
                      </a:r>
                    </a:p>
                    <a:p>
                      <a:pPr algn="ctr" latinLnBrk="1"/>
                      <a:r>
                        <a:rPr lang="ko-KR" altLang="en-US" sz="1400" dirty="0" err="1" smtClean="0"/>
                        <a:t>상호운용성</a:t>
                      </a:r>
                      <a:endParaRPr lang="en-US" altLang="ko-KR" sz="1400" dirty="0" smtClean="0"/>
                    </a:p>
                    <a:p>
                      <a:pPr algn="ctr" latinLnBrk="1"/>
                      <a:r>
                        <a:rPr lang="en-US" altLang="ko-KR" sz="1400" dirty="0" smtClean="0"/>
                        <a:t>(36)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>
                        <a:buFont typeface="Wingdings 2"/>
                        <a:buNone/>
                      </a:pPr>
                      <a:r>
                        <a:rPr lang="en-US" altLang="ko-KR" sz="1400" dirty="0" smtClean="0"/>
                        <a:t>  </a:t>
                      </a:r>
                      <a:r>
                        <a:rPr lang="ko-KR" altLang="en-US" sz="1400" dirty="0" smtClean="0"/>
                        <a:t>데이터 링크</a:t>
                      </a:r>
                      <a:endParaRPr lang="en-US" altLang="ko-KR" sz="1400" dirty="0" smtClean="0"/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400" dirty="0" smtClean="0"/>
                        <a:t>  </a:t>
                      </a:r>
                      <a:r>
                        <a:rPr lang="ko-KR" altLang="en-US" sz="1400" dirty="0" smtClean="0"/>
                        <a:t>정보교환능력 등</a:t>
                      </a:r>
                      <a:endParaRPr lang="ko-KR" alt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71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>
                        <a:buFont typeface="Wingdings 2"/>
                        <a:buNone/>
                      </a:pPr>
                      <a:r>
                        <a:rPr lang="ko-KR" altLang="en-US" sz="1400" dirty="0" smtClean="0"/>
                        <a:t>  통신장비</a:t>
                      </a:r>
                      <a:endParaRPr lang="ko-KR" altLang="en-US" sz="1400" dirty="0"/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400" dirty="0" smtClean="0"/>
                        <a:t>  </a:t>
                      </a:r>
                      <a:r>
                        <a:rPr lang="ko-KR" altLang="en-US" sz="1400" dirty="0" smtClean="0"/>
                        <a:t>現 운용장비와 연동가능성 등</a:t>
                      </a:r>
                      <a:endParaRPr lang="ko-KR" altLang="en-US" sz="1400" dirty="0"/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3140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/>
                        <a:t>전력화지원요소</a:t>
                      </a:r>
                      <a:endParaRPr lang="en-US" altLang="ko-KR" sz="1400" dirty="0" smtClean="0"/>
                    </a:p>
                    <a:p>
                      <a:pPr algn="ctr" latinLnBrk="1"/>
                      <a:r>
                        <a:rPr lang="en-US" altLang="ko-KR" sz="1400" dirty="0" smtClean="0"/>
                        <a:t>(103)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>
                        <a:buFont typeface="Wingdings 2"/>
                        <a:buNone/>
                      </a:pPr>
                      <a:r>
                        <a:rPr lang="ko-KR" altLang="en-US" sz="1400" dirty="0" smtClean="0"/>
                        <a:t>  전투발전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 smtClean="0"/>
                        <a:t>  교육훈련 체계 구성</a:t>
                      </a:r>
                      <a:r>
                        <a:rPr lang="en-US" altLang="ko-KR" sz="1400" baseline="0" dirty="0" smtClean="0"/>
                        <a:t> </a:t>
                      </a:r>
                      <a:r>
                        <a:rPr lang="ko-KR" altLang="en-US" sz="1400" dirty="0" smtClean="0"/>
                        <a:t>등</a:t>
                      </a:r>
                      <a:endParaRPr lang="ko-KR" altLang="en-US" sz="1400" dirty="0"/>
                    </a:p>
                  </a:txBody>
                  <a:tcPr anchor="ctr"/>
                </a:tc>
              </a:tr>
              <a:tr h="3108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>
                        <a:buFont typeface="Wingdings 2"/>
                        <a:buNone/>
                      </a:pPr>
                      <a:r>
                        <a:rPr lang="ko-KR" altLang="en-US" sz="1400" dirty="0" smtClean="0"/>
                        <a:t>  종합군수지원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 smtClean="0"/>
                        <a:t>  군수지원 용이성</a:t>
                      </a:r>
                      <a:r>
                        <a:rPr lang="en-US" altLang="ko-KR" sz="1400" dirty="0" smtClean="0"/>
                        <a:t>/</a:t>
                      </a:r>
                      <a:r>
                        <a:rPr lang="ko-KR" altLang="en-US" sz="1400" dirty="0" smtClean="0"/>
                        <a:t>지속성 등</a:t>
                      </a:r>
                      <a:endParaRPr lang="ko-KR" altLang="en-US" sz="14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172400" y="6581001"/>
            <a:ext cx="648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rgbClr val="FFFF00"/>
                </a:solidFill>
              </a:rPr>
              <a:t>12/16</a:t>
            </a:r>
            <a:endParaRPr lang="ko-KR" altLang="en-US" sz="1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 </a:t>
            </a:r>
            <a:r>
              <a:rPr lang="ko-KR" altLang="en-US" dirty="0" smtClean="0"/>
              <a:t>시험평가</a:t>
            </a:r>
            <a:r>
              <a:rPr lang="en-US" altLang="ko-KR" dirty="0" smtClean="0"/>
              <a:t>(3/3)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61776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ko-KR" altLang="en-US" dirty="0" smtClean="0"/>
              <a:t>평가방법</a:t>
            </a:r>
            <a:endParaRPr lang="en-US" altLang="ko-KR" dirty="0" smtClean="0"/>
          </a:p>
          <a:p>
            <a:pPr>
              <a:lnSpc>
                <a:spcPct val="120000"/>
              </a:lnSpc>
            </a:pPr>
            <a:endParaRPr lang="en-US" altLang="ko-KR" dirty="0" smtClean="0"/>
          </a:p>
          <a:p>
            <a:pPr>
              <a:lnSpc>
                <a:spcPct val="120000"/>
              </a:lnSpc>
            </a:pPr>
            <a:endParaRPr lang="en-US" altLang="ko-KR" dirty="0" smtClean="0"/>
          </a:p>
          <a:p>
            <a:pPr>
              <a:lnSpc>
                <a:spcPct val="120000"/>
              </a:lnSpc>
            </a:pPr>
            <a:endParaRPr lang="en-US" altLang="ko-KR" dirty="0" smtClean="0"/>
          </a:p>
          <a:p>
            <a:pPr>
              <a:lnSpc>
                <a:spcPct val="120000"/>
              </a:lnSpc>
            </a:pPr>
            <a:endParaRPr lang="en-US" altLang="ko-KR" sz="3000" dirty="0" smtClean="0"/>
          </a:p>
          <a:p>
            <a:pPr>
              <a:lnSpc>
                <a:spcPct val="120000"/>
              </a:lnSpc>
              <a:buNone/>
            </a:pPr>
            <a:endParaRPr lang="en-US" altLang="ko-KR" sz="1600" dirty="0" smtClean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600" dirty="0" smtClean="0">
                <a:solidFill>
                  <a:schemeClr val="accent1"/>
                </a:solidFill>
              </a:rPr>
              <a:t>    </a:t>
            </a:r>
            <a:r>
              <a:rPr lang="en-US" altLang="ko-KR" sz="1600" b="0" dirty="0" smtClean="0">
                <a:solidFill>
                  <a:schemeClr val="accent1"/>
                </a:solidFill>
              </a:rPr>
              <a:t>※ </a:t>
            </a:r>
            <a:r>
              <a:rPr lang="ko-KR" altLang="en-US" sz="1600" b="0" dirty="0" smtClean="0">
                <a:solidFill>
                  <a:schemeClr val="accent1"/>
                </a:solidFill>
              </a:rPr>
              <a:t>평가항목별 검증기법</a:t>
            </a:r>
            <a:endParaRPr lang="en-US" altLang="ko-KR" sz="1600" b="0" dirty="0" smtClean="0">
              <a:solidFill>
                <a:schemeClr val="accent1"/>
              </a:solidFill>
            </a:endParaRPr>
          </a:p>
          <a:p>
            <a:pPr lvl="2">
              <a:lnSpc>
                <a:spcPct val="120000"/>
              </a:lnSpc>
              <a:buFont typeface="Arial" pitchFamily="34" charset="0"/>
              <a:buChar char="•"/>
            </a:pPr>
            <a:r>
              <a:rPr lang="ko-KR" altLang="en-US" sz="1400" dirty="0" smtClean="0"/>
              <a:t>분석 </a:t>
            </a:r>
            <a:r>
              <a:rPr lang="en-US" altLang="ko-KR" sz="1400" dirty="0" smtClean="0"/>
              <a:t>: </a:t>
            </a:r>
            <a:r>
              <a:rPr lang="ko-KR" altLang="en-US" sz="1400" dirty="0" smtClean="0"/>
              <a:t>각종 수식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도표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기술자료 등의 분석을 통해 검증</a:t>
            </a:r>
            <a:endParaRPr lang="en-US" altLang="ko-KR" sz="1400" dirty="0" smtClean="0"/>
          </a:p>
          <a:p>
            <a:pPr lvl="2">
              <a:lnSpc>
                <a:spcPct val="120000"/>
              </a:lnSpc>
              <a:buFont typeface="Arial" pitchFamily="34" charset="0"/>
              <a:buChar char="•"/>
            </a:pPr>
            <a:r>
              <a:rPr lang="ko-KR" altLang="en-US" sz="1400" dirty="0" smtClean="0"/>
              <a:t>검사 </a:t>
            </a:r>
            <a:r>
              <a:rPr lang="en-US" altLang="ko-KR" sz="1400" dirty="0" smtClean="0"/>
              <a:t>: </a:t>
            </a:r>
            <a:r>
              <a:rPr lang="ko-KR" altLang="en-US" sz="1400" dirty="0" smtClean="0"/>
              <a:t>요구사항을 직접 시각적으로 확인</a:t>
            </a:r>
            <a:endParaRPr lang="en-US" altLang="ko-KR" sz="1400" dirty="0" smtClean="0"/>
          </a:p>
          <a:p>
            <a:pPr lvl="2">
              <a:lnSpc>
                <a:spcPct val="120000"/>
              </a:lnSpc>
              <a:buFont typeface="Arial" pitchFamily="34" charset="0"/>
              <a:buChar char="•"/>
            </a:pPr>
            <a:r>
              <a:rPr lang="ko-KR" altLang="en-US" sz="1400" dirty="0" smtClean="0"/>
              <a:t>시범 </a:t>
            </a:r>
            <a:r>
              <a:rPr lang="en-US" altLang="ko-KR" sz="1400" dirty="0" smtClean="0"/>
              <a:t>: </a:t>
            </a:r>
            <a:r>
              <a:rPr lang="ko-KR" altLang="en-US" sz="1400" dirty="0" smtClean="0"/>
              <a:t>요구사항 </a:t>
            </a:r>
            <a:r>
              <a:rPr lang="ko-KR" altLang="en-US" sz="1400" dirty="0" err="1" smtClean="0"/>
              <a:t>입력시</a:t>
            </a:r>
            <a:r>
              <a:rPr lang="ko-KR" altLang="en-US" sz="1400" dirty="0" smtClean="0"/>
              <a:t> 실제반응과 예상반응을 비교하여 적합여부 판정</a:t>
            </a:r>
            <a:endParaRPr lang="en-US" altLang="ko-KR" sz="1400" dirty="0" smtClean="0"/>
          </a:p>
          <a:p>
            <a:pPr lvl="2">
              <a:lnSpc>
                <a:spcPct val="120000"/>
              </a:lnSpc>
              <a:buFont typeface="Arial" pitchFamily="34" charset="0"/>
              <a:buChar char="•"/>
            </a:pPr>
            <a:r>
              <a:rPr lang="ko-KR" altLang="en-US" sz="1400" dirty="0" smtClean="0"/>
              <a:t>시험 </a:t>
            </a:r>
            <a:r>
              <a:rPr lang="en-US" altLang="ko-KR" sz="1400" dirty="0" smtClean="0"/>
              <a:t>: </a:t>
            </a:r>
            <a:r>
              <a:rPr lang="ko-KR" altLang="en-US" sz="1400" dirty="0" smtClean="0"/>
              <a:t>실제장비에 대해 정량적</a:t>
            </a:r>
            <a:r>
              <a:rPr lang="en-US" altLang="ko-KR" sz="1400" dirty="0" smtClean="0"/>
              <a:t>/</a:t>
            </a:r>
            <a:r>
              <a:rPr lang="ko-KR" altLang="en-US" sz="1400" dirty="0" smtClean="0"/>
              <a:t>구체적 요구 수치를 직접 측정하는 방법</a:t>
            </a:r>
            <a:endParaRPr lang="ko-KR" altLang="en-US" sz="1400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971600" y="1628800"/>
          <a:ext cx="7560840" cy="206074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07601"/>
                <a:gridCol w="5953239"/>
              </a:tblGrid>
              <a:tr h="412679">
                <a:tc>
                  <a:txBody>
                    <a:bodyPr/>
                    <a:lstStyle/>
                    <a:p>
                      <a:pPr lvl="0" algn="ctr" latinLnBrk="1">
                        <a:lnSpc>
                          <a:spcPct val="150000"/>
                        </a:lnSpc>
                      </a:pPr>
                      <a:r>
                        <a:rPr lang="ko-KR" altLang="en-US" sz="1600" dirty="0" smtClean="0"/>
                        <a:t>방  법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latinLnBrk="1">
                        <a:lnSpc>
                          <a:spcPct val="150000"/>
                        </a:lnSpc>
                      </a:pPr>
                      <a:r>
                        <a:rPr lang="ko-KR" altLang="en-US" sz="1600" dirty="0" smtClean="0"/>
                        <a:t>정</a:t>
                      </a:r>
                      <a:r>
                        <a:rPr lang="en-US" altLang="ko-KR" sz="1600" dirty="0" smtClean="0"/>
                        <a:t>		</a:t>
                      </a:r>
                      <a:r>
                        <a:rPr lang="ko-KR" altLang="en-US" sz="1600" dirty="0" smtClean="0"/>
                        <a:t>의</a:t>
                      </a:r>
                      <a:endParaRPr lang="ko-KR" altLang="en-US" sz="1600" dirty="0"/>
                    </a:p>
                  </a:txBody>
                  <a:tcPr/>
                </a:tc>
              </a:tr>
              <a:tr h="590607">
                <a:tc>
                  <a:txBody>
                    <a:bodyPr/>
                    <a:lstStyle/>
                    <a:p>
                      <a:pPr lvl="0" algn="ctr" latinLnBrk="1">
                        <a:lnSpc>
                          <a:spcPct val="150000"/>
                        </a:lnSpc>
                      </a:pPr>
                      <a:r>
                        <a:rPr lang="ko-KR" altLang="en-US" sz="1600" dirty="0" smtClean="0"/>
                        <a:t>자료평가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latinLnBrk="1">
                        <a:lnSpc>
                          <a:spcPct val="150000"/>
                        </a:lnSpc>
                        <a:buFont typeface="Wingdings 2"/>
                        <a:buChar char=""/>
                      </a:pPr>
                      <a:r>
                        <a:rPr lang="ko-KR" altLang="en-US" sz="1600" dirty="0" smtClean="0">
                          <a:sym typeface="Wingdings 2"/>
                        </a:rPr>
                        <a:t> </a:t>
                      </a:r>
                      <a:r>
                        <a:rPr lang="ko-KR" altLang="en-US" sz="1600" spc="-150" dirty="0" smtClean="0">
                          <a:sym typeface="Wingdings 2"/>
                        </a:rPr>
                        <a:t>제안서</a:t>
                      </a:r>
                      <a:r>
                        <a:rPr lang="en-US" altLang="ko-KR" sz="1600" spc="-150" dirty="0" smtClean="0">
                          <a:sym typeface="Wingdings 2"/>
                        </a:rPr>
                        <a:t>, </a:t>
                      </a:r>
                      <a:r>
                        <a:rPr lang="ko-KR" altLang="en-US" sz="1600" spc="-150" dirty="0" smtClean="0">
                          <a:sym typeface="Wingdings 2"/>
                        </a:rPr>
                        <a:t>수집 자료</a:t>
                      </a:r>
                      <a:r>
                        <a:rPr lang="en-US" altLang="ko-KR" sz="1600" spc="-150" dirty="0" smtClean="0">
                          <a:sym typeface="Wingdings 2"/>
                        </a:rPr>
                        <a:t>/</a:t>
                      </a:r>
                      <a:r>
                        <a:rPr lang="ko-KR" altLang="en-US" sz="1600" spc="-150" dirty="0" smtClean="0">
                          <a:sym typeface="Wingdings 2"/>
                        </a:rPr>
                        <a:t>정보</a:t>
                      </a:r>
                      <a:r>
                        <a:rPr lang="en-US" altLang="ko-KR" sz="1600" spc="-150" dirty="0" smtClean="0">
                          <a:sym typeface="Wingdings 2"/>
                        </a:rPr>
                        <a:t>, </a:t>
                      </a:r>
                      <a:r>
                        <a:rPr lang="ko-KR" altLang="en-US" sz="1600" spc="-150" dirty="0" smtClean="0">
                          <a:sym typeface="Wingdings 2"/>
                        </a:rPr>
                        <a:t>성능 인증자료 등을</a:t>
                      </a:r>
                      <a:r>
                        <a:rPr lang="ko-KR" altLang="en-US" sz="1600" spc="-150" baseline="0" dirty="0" smtClean="0">
                          <a:sym typeface="Wingdings 2"/>
                        </a:rPr>
                        <a:t> 활용</a:t>
                      </a:r>
                      <a:r>
                        <a:rPr lang="en-US" altLang="ko-KR" sz="1600" spc="-150" baseline="0" dirty="0" smtClean="0">
                          <a:sym typeface="Wingdings 2"/>
                        </a:rPr>
                        <a:t>,</a:t>
                      </a:r>
                      <a:r>
                        <a:rPr lang="ko-KR" altLang="en-US" sz="1600" spc="-150" baseline="0" dirty="0" smtClean="0">
                          <a:sym typeface="Wingdings 2"/>
                        </a:rPr>
                        <a:t> </a:t>
                      </a:r>
                      <a:r>
                        <a:rPr lang="ko-KR" altLang="en-US" sz="1600" spc="-150" dirty="0" smtClean="0">
                          <a:sym typeface="Wingdings 2"/>
                        </a:rPr>
                        <a:t>기준 충족여부 평가</a:t>
                      </a:r>
                      <a:endParaRPr lang="en-US" altLang="ko-KR" sz="1600" spc="-150" dirty="0" smtClean="0">
                        <a:sym typeface="Wingdings 2"/>
                      </a:endParaRPr>
                    </a:p>
                  </a:txBody>
                  <a:tcPr anchor="ctr"/>
                </a:tc>
              </a:tr>
              <a:tr h="1012938">
                <a:tc>
                  <a:txBody>
                    <a:bodyPr/>
                    <a:lstStyle/>
                    <a:p>
                      <a:pPr lvl="0" algn="ctr" latinLnBrk="1">
                        <a:lnSpc>
                          <a:spcPct val="150000"/>
                        </a:lnSpc>
                      </a:pPr>
                      <a:r>
                        <a:rPr lang="ko-KR" altLang="en-US" sz="1600" dirty="0" smtClean="0"/>
                        <a:t>실물평가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latinLnBrk="1">
                        <a:lnSpc>
                          <a:spcPct val="150000"/>
                        </a:lnSpc>
                        <a:buFont typeface="Wingdings 2"/>
                        <a:buChar char=""/>
                      </a:pPr>
                      <a:r>
                        <a:rPr lang="ko-KR" altLang="en-US" sz="1600" spc="-100" baseline="0" dirty="0" smtClean="0">
                          <a:sym typeface="Wingdings 2"/>
                        </a:rPr>
                        <a:t> 항공기</a:t>
                      </a:r>
                      <a:r>
                        <a:rPr lang="en-US" altLang="ko-KR" sz="1600" spc="-100" baseline="0" dirty="0" smtClean="0">
                          <a:sym typeface="Wingdings 2"/>
                        </a:rPr>
                        <a:t>, </a:t>
                      </a:r>
                      <a:r>
                        <a:rPr lang="ko-KR" altLang="en-US" sz="1600" spc="-100" baseline="0" dirty="0" smtClean="0">
                          <a:sym typeface="Wingdings 2"/>
                        </a:rPr>
                        <a:t>시뮬레이터</a:t>
                      </a:r>
                      <a:r>
                        <a:rPr lang="en-US" altLang="ko-KR" sz="1600" spc="-100" baseline="0" dirty="0" smtClean="0">
                          <a:sym typeface="Wingdings 2"/>
                        </a:rPr>
                        <a:t>, </a:t>
                      </a:r>
                      <a:r>
                        <a:rPr lang="ko-KR" altLang="en-US" sz="1600" spc="-100" baseline="0" dirty="0" smtClean="0">
                          <a:sym typeface="Wingdings 2"/>
                        </a:rPr>
                        <a:t>각종장비 등을 활용</a:t>
                      </a:r>
                      <a:r>
                        <a:rPr lang="en-US" altLang="ko-KR" sz="1600" spc="-100" baseline="0" dirty="0" smtClean="0">
                          <a:sym typeface="Wingdings 2"/>
                        </a:rPr>
                        <a:t>,</a:t>
                      </a:r>
                      <a:r>
                        <a:rPr lang="ko-KR" altLang="en-US" sz="1600" spc="-100" baseline="0" dirty="0" smtClean="0">
                          <a:sym typeface="Wingdings 2"/>
                        </a:rPr>
                        <a:t> 기준 충족여부 평가</a:t>
                      </a:r>
                      <a:endParaRPr lang="en-US" altLang="ko-KR" sz="1600" spc="-100" baseline="0" dirty="0" smtClean="0">
                        <a:sym typeface="Wingdings 2"/>
                      </a:endParaRPr>
                    </a:p>
                    <a:p>
                      <a:pPr lvl="0" latinLnBrk="1">
                        <a:lnSpc>
                          <a:spcPct val="150000"/>
                        </a:lnSpc>
                        <a:buFont typeface="Wingdings 2"/>
                        <a:buNone/>
                      </a:pPr>
                      <a:r>
                        <a:rPr lang="en-US" altLang="ko-KR" sz="1600" dirty="0" smtClean="0"/>
                        <a:t> * </a:t>
                      </a:r>
                      <a:r>
                        <a:rPr lang="ko-KR" altLang="en-US" sz="1600" dirty="0" err="1" smtClean="0"/>
                        <a:t>추적기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원격계측 등 추가 검증방안 활용 </a:t>
                      </a:r>
                      <a:endParaRPr lang="en-US" altLang="ko-KR" sz="1600" dirty="0" smtClean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172400" y="6581001"/>
            <a:ext cx="648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rgbClr val="FFFF00"/>
                </a:solidFill>
              </a:rPr>
              <a:t>13/16</a:t>
            </a:r>
            <a:endParaRPr lang="ko-KR" altLang="en-US" sz="1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 </a:t>
            </a:r>
            <a:r>
              <a:rPr lang="ko-KR" altLang="en-US" dirty="0" err="1" smtClean="0"/>
              <a:t>협</a:t>
            </a:r>
            <a:r>
              <a:rPr lang="ko-KR" altLang="en-US" dirty="0" smtClean="0"/>
              <a:t>  상</a:t>
            </a:r>
            <a:r>
              <a:rPr lang="en-US" altLang="ko-KR" dirty="0" smtClean="0"/>
              <a:t>(1/2)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협상분야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endParaRPr lang="en-US" altLang="ko-KR" dirty="0" smtClean="0"/>
          </a:p>
          <a:p>
            <a:pPr>
              <a:lnSpc>
                <a:spcPct val="150000"/>
              </a:lnSpc>
            </a:pPr>
            <a:endParaRPr lang="en-US" altLang="ko-KR" dirty="0" smtClean="0"/>
          </a:p>
          <a:p>
            <a:pPr>
              <a:lnSpc>
                <a:spcPct val="150000"/>
              </a:lnSpc>
            </a:pPr>
            <a:endParaRPr lang="en-US" altLang="ko-KR" dirty="0" smtClean="0"/>
          </a:p>
          <a:p>
            <a:pPr>
              <a:lnSpc>
                <a:spcPct val="150000"/>
              </a:lnSpc>
            </a:pPr>
            <a:endParaRPr lang="en-US" altLang="ko-KR" dirty="0" smtClean="0"/>
          </a:p>
          <a:p>
            <a:pPr>
              <a:lnSpc>
                <a:spcPct val="150000"/>
              </a:lnSpc>
            </a:pP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추진경과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`12. 4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협상단</a:t>
            </a:r>
            <a:r>
              <a:rPr lang="ko-KR" altLang="en-US" dirty="0" smtClean="0"/>
              <a:t> 구성</a:t>
            </a:r>
            <a:r>
              <a:rPr lang="en-US" altLang="ko-KR" dirty="0" smtClean="0"/>
              <a:t>(</a:t>
            </a:r>
            <a:r>
              <a:rPr lang="ko-KR" altLang="en-US" dirty="0" smtClean="0"/>
              <a:t>기술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조건 및 가격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절충교역</a:t>
            </a:r>
            <a:r>
              <a:rPr lang="en-US" altLang="ko-KR" dirty="0" smtClean="0"/>
              <a:t>)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`12. 6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협상 목표 및 세부전략 수립</a:t>
            </a:r>
            <a:endParaRPr lang="en-US" altLang="ko-KR" dirty="0" smtClean="0"/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1000100" y="1700808"/>
          <a:ext cx="7560840" cy="251515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92088"/>
                <a:gridCol w="2088232"/>
                <a:gridCol w="2304256"/>
                <a:gridCol w="2376264"/>
              </a:tblGrid>
              <a:tr h="45368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600" dirty="0" smtClean="0"/>
                        <a:t>구분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600" dirty="0" smtClean="0"/>
                        <a:t>기  술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600" dirty="0" smtClean="0"/>
                        <a:t>계약조건</a:t>
                      </a:r>
                      <a:r>
                        <a:rPr lang="en-US" altLang="ko-KR" sz="1600" dirty="0" smtClean="0"/>
                        <a:t>/</a:t>
                      </a:r>
                      <a:r>
                        <a:rPr lang="ko-KR" altLang="en-US" sz="1600" dirty="0" smtClean="0"/>
                        <a:t>가격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600" dirty="0" smtClean="0"/>
                        <a:t>절충교역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</a:tr>
              <a:tr h="2061467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600" dirty="0" smtClean="0"/>
                        <a:t>협상</a:t>
                      </a:r>
                      <a:endParaRPr lang="en-US" altLang="ko-KR" sz="1600" dirty="0" smtClean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600" dirty="0" smtClean="0"/>
                        <a:t>내용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ko-KR" altLang="en-US" sz="1600" spc="-200" baseline="0" dirty="0" smtClean="0"/>
                        <a:t> 항공기 및 지원체계의 </a:t>
                      </a:r>
                      <a:endParaRPr lang="en-US" altLang="ko-KR" sz="1600" spc="-200" baseline="0" dirty="0" smtClean="0"/>
                    </a:p>
                    <a:p>
                      <a:pPr algn="l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600" spc="-200" baseline="0" dirty="0" smtClean="0"/>
                        <a:t> </a:t>
                      </a:r>
                      <a:r>
                        <a:rPr lang="ko-KR" altLang="en-US" sz="1600" spc="-200" baseline="0" dirty="0" smtClean="0"/>
                        <a:t>  </a:t>
                      </a:r>
                      <a:r>
                        <a:rPr lang="ko-KR" altLang="en-US" sz="1600" spc="-100" baseline="0" dirty="0" smtClean="0"/>
                        <a:t>최종 형상</a:t>
                      </a:r>
                      <a:endParaRPr lang="en-US" altLang="ko-KR" sz="1600" spc="-100" baseline="0" dirty="0" smtClean="0"/>
                    </a:p>
                    <a:p>
                      <a:pPr algn="l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ko-KR" altLang="en-US" sz="1600" spc="-100" baseline="0" dirty="0" smtClean="0"/>
                        <a:t> </a:t>
                      </a:r>
                      <a:r>
                        <a:rPr lang="ko-KR" altLang="en-US" sz="1600" spc="-100" baseline="0" dirty="0" err="1" smtClean="0"/>
                        <a:t>상호운용성</a:t>
                      </a:r>
                      <a:endParaRPr lang="en-US" altLang="ko-KR" sz="1600" spc="-100" baseline="0" dirty="0" smtClean="0"/>
                    </a:p>
                    <a:p>
                      <a:pPr algn="l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en-US" altLang="ko-KR" sz="1600" spc="-100" baseline="0" dirty="0" smtClean="0"/>
                        <a:t> </a:t>
                      </a:r>
                      <a:r>
                        <a:rPr lang="ko-KR" altLang="en-US" sz="1600" dirty="0" smtClean="0"/>
                        <a:t>종합군수지원 요소</a:t>
                      </a:r>
                      <a:endParaRPr lang="en-US" altLang="ko-KR" sz="1600" dirty="0" smtClean="0"/>
                    </a:p>
                    <a:p>
                      <a:pPr algn="l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en-US" altLang="ko-KR" sz="1600" baseline="0" dirty="0" smtClean="0"/>
                        <a:t> </a:t>
                      </a:r>
                      <a:r>
                        <a:rPr lang="ko-KR" altLang="en-US" sz="1600" dirty="0" smtClean="0"/>
                        <a:t>교육훈련 등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계약일반조건</a:t>
                      </a:r>
                      <a:endParaRPr lang="en-US" altLang="ko-KR" sz="1600" dirty="0" smtClean="0"/>
                    </a:p>
                    <a:p>
                      <a:pPr algn="l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en-US" altLang="ko-KR" sz="16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600" dirty="0" smtClean="0">
                          <a:latin typeface="맑은 고딕" pitchFamily="50" charset="-127"/>
                          <a:ea typeface="맑은 고딕" pitchFamily="50" charset="-127"/>
                        </a:rPr>
                        <a:t>계약특수조건</a:t>
                      </a:r>
                      <a:endParaRPr lang="en-US" altLang="ko-KR" sz="16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en-US" altLang="ko-KR" sz="16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600" dirty="0" smtClean="0">
                          <a:latin typeface="맑은 고딕" pitchFamily="50" charset="-127"/>
                          <a:ea typeface="맑은 고딕" pitchFamily="50" charset="-127"/>
                        </a:rPr>
                        <a:t>계약이행절차 등</a:t>
                      </a:r>
                      <a:r>
                        <a:rPr lang="en-US" altLang="ko-KR" sz="16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en-US" altLang="ko-KR" sz="16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spc="-100" baseline="0" dirty="0" smtClean="0"/>
                        <a:t>핵심 요구사항 확보여부</a:t>
                      </a:r>
                      <a:endParaRPr lang="en-US" altLang="ko-KR" sz="1600" spc="-100" baseline="0" dirty="0" smtClean="0"/>
                    </a:p>
                    <a:p>
                      <a:pPr algn="l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en-US" altLang="ko-KR" sz="16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600" dirty="0" smtClean="0">
                          <a:latin typeface="맑은 고딕" pitchFamily="50" charset="-127"/>
                          <a:ea typeface="맑은 고딕" pitchFamily="50" charset="-127"/>
                        </a:rPr>
                        <a:t>목표가치 충족여부</a:t>
                      </a:r>
                      <a:endParaRPr lang="en-US" altLang="ko-KR" sz="16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l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en-US" altLang="ko-KR" sz="16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600" dirty="0" smtClean="0">
                          <a:latin typeface="맑은 고딕" pitchFamily="50" charset="-127"/>
                          <a:ea typeface="맑은 고딕" pitchFamily="50" charset="-127"/>
                        </a:rPr>
                        <a:t>이행 가능성</a:t>
                      </a:r>
                      <a:r>
                        <a:rPr lang="en-US" altLang="ko-KR" sz="160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600" dirty="0" smtClean="0">
                          <a:latin typeface="맑은 고딕" pitchFamily="50" charset="-127"/>
                          <a:ea typeface="맑은 고딕" pitchFamily="50" charset="-127"/>
                        </a:rPr>
                        <a:t>기간 등</a:t>
                      </a:r>
                      <a:endParaRPr lang="en-US" altLang="ko-KR" sz="16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172400" y="6581001"/>
            <a:ext cx="648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rgbClr val="FFFF00"/>
                </a:solidFill>
              </a:rPr>
              <a:t>14/16</a:t>
            </a:r>
            <a:endParaRPr lang="ko-KR" altLang="en-US" sz="1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 </a:t>
            </a:r>
            <a:r>
              <a:rPr lang="ko-KR" altLang="en-US" dirty="0" err="1" smtClean="0"/>
              <a:t>협</a:t>
            </a:r>
            <a:r>
              <a:rPr lang="ko-KR" altLang="en-US" dirty="0" smtClean="0"/>
              <a:t>  상</a:t>
            </a:r>
            <a:r>
              <a:rPr lang="en-US" altLang="ko-KR" dirty="0" smtClean="0"/>
              <a:t>(2/2)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11256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기술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계약조건 및 가격협상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기술</a:t>
            </a:r>
            <a:r>
              <a:rPr lang="en-US" altLang="ko-KR" dirty="0" smtClean="0"/>
              <a:t>/</a:t>
            </a:r>
            <a:r>
              <a:rPr lang="ko-KR" altLang="en-US" dirty="0" smtClean="0"/>
              <a:t>조건 협상과 연계한 가격협상 수행 후 가격입찰 실시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endParaRPr lang="en-US" altLang="ko-KR" dirty="0" smtClean="0"/>
          </a:p>
          <a:p>
            <a:pPr lvl="1">
              <a:lnSpc>
                <a:spcPct val="150000"/>
              </a:lnSpc>
            </a:pPr>
            <a:endParaRPr lang="en-US" altLang="ko-KR" dirty="0" smtClean="0"/>
          </a:p>
          <a:p>
            <a:pPr lvl="1">
              <a:lnSpc>
                <a:spcPct val="150000"/>
              </a:lnSpc>
            </a:pPr>
            <a:endParaRPr lang="en-US" altLang="ko-KR" dirty="0" smtClean="0"/>
          </a:p>
          <a:p>
            <a:pPr lvl="1">
              <a:lnSpc>
                <a:spcPct val="150000"/>
              </a:lnSpc>
            </a:pPr>
            <a:endParaRPr lang="en-US" altLang="ko-KR" sz="1400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절충교역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기본계약 예상금액의 </a:t>
            </a:r>
            <a:r>
              <a:rPr lang="en-US" altLang="ko-KR" dirty="0" smtClean="0"/>
              <a:t>50%</a:t>
            </a:r>
            <a:r>
              <a:rPr lang="ko-KR" altLang="en-US" dirty="0" smtClean="0"/>
              <a:t>이상 확보까지 협상 수행</a:t>
            </a:r>
            <a:endParaRPr lang="en-US" altLang="ko-KR" dirty="0" smtClean="0"/>
          </a:p>
          <a:p>
            <a:pPr lvl="1">
              <a:lnSpc>
                <a:spcPct val="150000"/>
              </a:lnSpc>
              <a:buNone/>
            </a:pPr>
            <a:r>
              <a:rPr lang="ko-KR" altLang="en-US" sz="1800" dirty="0" smtClean="0"/>
              <a:t>  </a:t>
            </a:r>
            <a:r>
              <a:rPr lang="en-US" altLang="ko-KR" sz="1800" dirty="0" smtClean="0"/>
              <a:t>(</a:t>
            </a:r>
            <a:r>
              <a:rPr lang="ko-KR" altLang="en-US" sz="1800" dirty="0" smtClean="0"/>
              <a:t>기본계약 체결 전까지 </a:t>
            </a:r>
            <a:r>
              <a:rPr lang="en-US" altLang="ko-KR" sz="1800" dirty="0" smtClean="0"/>
              <a:t>MOA </a:t>
            </a:r>
            <a:r>
              <a:rPr lang="ko-KR" altLang="en-US" sz="1800" dirty="0" smtClean="0"/>
              <a:t>체결</a:t>
            </a:r>
            <a:r>
              <a:rPr lang="en-US" altLang="ko-KR" sz="1800" dirty="0" smtClean="0"/>
              <a:t>)</a:t>
            </a:r>
          </a:p>
        </p:txBody>
      </p:sp>
      <p:sp>
        <p:nvSpPr>
          <p:cNvPr id="5" name="오각형 4"/>
          <p:cNvSpPr/>
          <p:nvPr/>
        </p:nvSpPr>
        <p:spPr>
          <a:xfrm>
            <a:off x="1331760" y="2766413"/>
            <a:ext cx="1080000" cy="792001"/>
          </a:xfrm>
          <a:prstGeom prst="homePlate">
            <a:avLst>
              <a:gd name="adj" fmla="val 21781"/>
            </a:avLst>
          </a:prstGeom>
          <a:solidFill>
            <a:schemeClr val="accent1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기술</a:t>
            </a:r>
            <a:r>
              <a:rPr lang="en-US" altLang="ko-KR" sz="14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4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조건협상</a:t>
            </a:r>
            <a:endParaRPr lang="ko-KR" altLang="en-US" sz="1400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" name="직선 화살표 연결선 5"/>
          <p:cNvCxnSpPr>
            <a:stCxn id="5" idx="3"/>
            <a:endCxn id="9" idx="1"/>
          </p:cNvCxnSpPr>
          <p:nvPr/>
        </p:nvCxnSpPr>
        <p:spPr>
          <a:xfrm>
            <a:off x="2411760" y="3162414"/>
            <a:ext cx="816171" cy="1588"/>
          </a:xfrm>
          <a:prstGeom prst="straightConnector1">
            <a:avLst/>
          </a:prstGeom>
          <a:ln w="25400">
            <a:solidFill>
              <a:schemeClr val="accent6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오각형 8"/>
          <p:cNvSpPr/>
          <p:nvPr/>
        </p:nvSpPr>
        <p:spPr>
          <a:xfrm>
            <a:off x="3227931" y="2766413"/>
            <a:ext cx="1080000" cy="792001"/>
          </a:xfrm>
          <a:prstGeom prst="homePlate">
            <a:avLst>
              <a:gd name="adj" fmla="val 21781"/>
            </a:avLst>
          </a:prstGeom>
          <a:solidFill>
            <a:schemeClr val="tx2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가격협상</a:t>
            </a:r>
            <a:endParaRPr lang="ko-KR" altLang="en-US" sz="1400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순서도: 다중 문서 10"/>
          <p:cNvSpPr/>
          <p:nvPr/>
        </p:nvSpPr>
        <p:spPr>
          <a:xfrm>
            <a:off x="5124102" y="2709386"/>
            <a:ext cx="1080000" cy="900000"/>
          </a:xfrm>
          <a:prstGeom prst="flowChartMultidocumen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가격입찰</a:t>
            </a:r>
            <a:endParaRPr lang="ko-KR" altLang="en-US" sz="1400" dirty="0"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3" name="직선 화살표 연결선 12"/>
          <p:cNvCxnSpPr>
            <a:stCxn id="9" idx="3"/>
            <a:endCxn id="11" idx="1"/>
          </p:cNvCxnSpPr>
          <p:nvPr/>
        </p:nvCxnSpPr>
        <p:spPr>
          <a:xfrm flipV="1">
            <a:off x="4307931" y="3159386"/>
            <a:ext cx="816171" cy="3028"/>
          </a:xfrm>
          <a:prstGeom prst="straightConnector1">
            <a:avLst/>
          </a:prstGeom>
          <a:ln w="25400">
            <a:solidFill>
              <a:schemeClr val="accent6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오각형 24"/>
          <p:cNvSpPr/>
          <p:nvPr/>
        </p:nvSpPr>
        <p:spPr>
          <a:xfrm>
            <a:off x="7020272" y="2776736"/>
            <a:ext cx="1080120" cy="792000"/>
          </a:xfrm>
          <a:prstGeom prst="homePlate">
            <a:avLst>
              <a:gd name="adj" fmla="val 31552"/>
            </a:avLst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가계약</a:t>
            </a:r>
            <a:endParaRPr lang="ko-KR" altLang="en-US" sz="1600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8" name="직선 화살표 연결선 47"/>
          <p:cNvCxnSpPr>
            <a:stCxn id="11" idx="3"/>
            <a:endCxn id="25" idx="1"/>
          </p:cNvCxnSpPr>
          <p:nvPr/>
        </p:nvCxnSpPr>
        <p:spPr>
          <a:xfrm>
            <a:off x="6204102" y="3159386"/>
            <a:ext cx="816170" cy="13350"/>
          </a:xfrm>
          <a:prstGeom prst="straightConnector1">
            <a:avLst/>
          </a:prstGeom>
          <a:ln w="25400">
            <a:solidFill>
              <a:schemeClr val="accent6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172400" y="6581001"/>
            <a:ext cx="648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rgbClr val="FFFF00"/>
                </a:solidFill>
              </a:rPr>
              <a:t>15/16</a:t>
            </a:r>
            <a:endParaRPr lang="ko-KR" altLang="en-US" sz="1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2564903"/>
            <a:ext cx="8229600" cy="1368153"/>
          </a:xfrm>
        </p:spPr>
        <p:txBody>
          <a:bodyPr/>
          <a:lstStyle/>
          <a:p>
            <a:pPr algn="ctr">
              <a:buNone/>
            </a:pPr>
            <a:r>
              <a:rPr lang="ko-KR" altLang="en-US" sz="4400" b="0" dirty="0" smtClean="0">
                <a:latin typeface="휴먼둥근헤드라인" pitchFamily="18" charset="-127"/>
                <a:ea typeface="휴먼둥근헤드라인" pitchFamily="18" charset="-127"/>
              </a:rPr>
              <a:t>질  의  및  응  답</a:t>
            </a:r>
            <a:endParaRPr lang="ko-KR" altLang="en-US" sz="4400" b="0" dirty="0">
              <a:latin typeface="휴먼둥근헤드라인" pitchFamily="18" charset="-127"/>
              <a:ea typeface="휴먼둥근헤드라인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내용 개체 틀 2"/>
          <p:cNvSpPr txBox="1">
            <a:spLocks/>
          </p:cNvSpPr>
          <p:nvPr/>
        </p:nvSpPr>
        <p:spPr>
          <a:xfrm>
            <a:off x="467544" y="1124744"/>
            <a:ext cx="8229600" cy="46958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 marL="447675" marR="0" lvl="0" indent="-447675" algn="l" defTabSz="914400" rtl="0" eaLnBrk="1" fontAlgn="auto" latinLnBrk="1" hangingPunct="1">
              <a:spcBef>
                <a:spcPct val="2000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Pct val="130000"/>
              <a:buFontTx/>
              <a:buNone/>
              <a:tabLst/>
              <a:defRPr/>
            </a:pPr>
            <a:r>
              <a:rPr kumimoji="0" lang="en-US" altLang="ko-KR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휴먼모음T" pitchFamily="18" charset="-127"/>
                <a:ea typeface="휴먼모음T" pitchFamily="18" charset="-127"/>
                <a:cs typeface="+mn-cs"/>
              </a:rPr>
              <a:t>Ⅰ. </a:t>
            </a:r>
            <a:r>
              <a:rPr kumimoji="0" lang="ko-KR" altLang="en-US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휴먼모음T" pitchFamily="18" charset="-127"/>
                <a:ea typeface="휴먼모음T" pitchFamily="18" charset="-127"/>
                <a:cs typeface="+mn-cs"/>
              </a:rPr>
              <a:t>사업개요</a:t>
            </a:r>
            <a:endParaRPr kumimoji="0" lang="en-US" altLang="ko-KR" sz="2500" b="1" i="0" u="none" strike="noStrike" kern="120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휴먼모음T" pitchFamily="18" charset="-127"/>
              <a:ea typeface="휴먼모음T" pitchFamily="18" charset="-127"/>
              <a:cs typeface="+mn-cs"/>
            </a:endParaRPr>
          </a:p>
          <a:p>
            <a:pPr marL="447675" marR="0" lvl="0" indent="-447675" algn="l" defTabSz="914400" rtl="0" eaLnBrk="1" fontAlgn="auto" latinLnBrk="1" hangingPunct="1">
              <a:spcBef>
                <a:spcPct val="2000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Pct val="130000"/>
              <a:buFontTx/>
              <a:buNone/>
              <a:tabLst/>
              <a:defRPr/>
            </a:pPr>
            <a:endParaRPr kumimoji="0" lang="en-US" altLang="ko-KR" sz="1500" b="1" i="0" u="none" strike="noStrike" kern="120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휴먼모음T" pitchFamily="18" charset="-127"/>
              <a:ea typeface="휴먼모음T" pitchFamily="18" charset="-127"/>
              <a:cs typeface="+mn-cs"/>
            </a:endParaRPr>
          </a:p>
          <a:p>
            <a:pPr marL="447675" marR="0" lvl="0" indent="-447675" algn="l" defTabSz="914400" rtl="0" eaLnBrk="1" fontAlgn="auto" latinLnBrk="1" hangingPunct="1">
              <a:spcBef>
                <a:spcPct val="2000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Pct val="130000"/>
              <a:buFontTx/>
              <a:buNone/>
              <a:tabLst/>
              <a:defRPr/>
            </a:pPr>
            <a:r>
              <a:rPr kumimoji="0" lang="ko-KR" altLang="ko-KR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휴먼모음T" pitchFamily="18" charset="-127"/>
                <a:ea typeface="휴먼모음T" pitchFamily="18" charset="-127"/>
                <a:cs typeface="+mn-cs"/>
              </a:rPr>
              <a:t>Ⅱ</a:t>
            </a:r>
            <a:r>
              <a:rPr kumimoji="0" lang="en-US" altLang="ko-KR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휴먼모음T" pitchFamily="18" charset="-127"/>
                <a:ea typeface="휴먼모음T" pitchFamily="18" charset="-127"/>
                <a:cs typeface="+mn-cs"/>
              </a:rPr>
              <a:t>. </a:t>
            </a:r>
            <a:r>
              <a:rPr kumimoji="0" lang="ko-KR" altLang="en-US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휴먼모음T" pitchFamily="18" charset="-127"/>
                <a:ea typeface="휴먼모음T" pitchFamily="18" charset="-127"/>
                <a:cs typeface="+mn-cs"/>
              </a:rPr>
              <a:t>주요 사업추진 절차</a:t>
            </a:r>
            <a:endParaRPr kumimoji="0" lang="en-US" altLang="ko-KR" sz="2500" b="1" i="0" u="none" strike="noStrike" kern="120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휴먼모음T" pitchFamily="18" charset="-127"/>
              <a:ea typeface="휴먼모음T" pitchFamily="18" charset="-127"/>
              <a:cs typeface="+mn-cs"/>
            </a:endParaRPr>
          </a:p>
          <a:p>
            <a:pPr marL="447675" marR="0" lvl="0" indent="-447675" algn="l" defTabSz="914400" rtl="0" eaLnBrk="1" fontAlgn="auto" latinLnBrk="1" hangingPunct="1">
              <a:spcBef>
                <a:spcPct val="2000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Pct val="130000"/>
              <a:buFontTx/>
              <a:buNone/>
              <a:tabLst/>
              <a:defRPr/>
            </a:pPr>
            <a:endParaRPr kumimoji="0" lang="en-US" altLang="ko-KR" sz="2500" b="1" i="0" u="none" strike="noStrike" kern="120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휴먼모음T" pitchFamily="18" charset="-127"/>
              <a:ea typeface="휴먼모음T" pitchFamily="18" charset="-127"/>
              <a:cs typeface="+mn-cs"/>
            </a:endParaRPr>
          </a:p>
          <a:p>
            <a:pPr marL="447675" marR="0" lvl="0" indent="-447675" algn="l" defTabSz="914400" rtl="0" eaLnBrk="1" fontAlgn="auto" latinLnBrk="1" hangingPunct="1">
              <a:spcBef>
                <a:spcPct val="2000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Pct val="130000"/>
              <a:buFontTx/>
              <a:buNone/>
              <a:tabLst/>
              <a:defRPr/>
            </a:pPr>
            <a:endParaRPr lang="en-US" altLang="ko-KR" sz="2500" b="1" dirty="0" smtClean="0">
              <a:solidFill>
                <a:schemeClr val="accent1"/>
              </a:solidFill>
              <a:latin typeface="휴먼모음T" pitchFamily="18" charset="-127"/>
              <a:ea typeface="휴먼모음T" pitchFamily="18" charset="-127"/>
            </a:endParaRPr>
          </a:p>
          <a:p>
            <a:pPr marL="447675" marR="0" lvl="0" indent="-447675" algn="l" defTabSz="914400" rtl="0" eaLnBrk="1" fontAlgn="auto" latinLnBrk="1" hangingPunct="1">
              <a:spcBef>
                <a:spcPct val="2000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Pct val="130000"/>
              <a:buFontTx/>
              <a:buNone/>
              <a:tabLst/>
              <a:defRPr/>
            </a:pPr>
            <a:endParaRPr kumimoji="0" lang="en-US" altLang="ko-KR" sz="2500" b="1" i="0" u="none" strike="noStrike" kern="120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휴먼모음T" pitchFamily="18" charset="-127"/>
              <a:ea typeface="휴먼모음T" pitchFamily="18" charset="-127"/>
              <a:cs typeface="+mn-cs"/>
            </a:endParaRPr>
          </a:p>
          <a:p>
            <a:pPr marL="447675" marR="0" lvl="0" indent="-447675" algn="l" defTabSz="914400" rtl="0" eaLnBrk="1" fontAlgn="auto" latinLnBrk="1" hangingPunct="1">
              <a:spcBef>
                <a:spcPct val="2000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Pct val="130000"/>
              <a:buFontTx/>
              <a:buNone/>
              <a:tabLst/>
              <a:defRPr/>
            </a:pPr>
            <a:endParaRPr kumimoji="0" lang="en-US" altLang="ko-KR" sz="2500" b="1" i="0" u="none" strike="noStrike" kern="120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휴먼모음T" pitchFamily="18" charset="-127"/>
              <a:ea typeface="휴먼모음T" pitchFamily="18" charset="-127"/>
              <a:cs typeface="+mn-cs"/>
            </a:endParaRPr>
          </a:p>
          <a:p>
            <a:pPr marL="447675" marR="0" lvl="0" indent="-447675" algn="l" defTabSz="914400" rtl="0" eaLnBrk="1" fontAlgn="auto" latinLnBrk="1" hangingPunct="1">
              <a:spcBef>
                <a:spcPct val="2000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Pct val="130000"/>
              <a:buFontTx/>
              <a:buNone/>
              <a:tabLst/>
              <a:defRPr/>
            </a:pPr>
            <a:endParaRPr kumimoji="0" lang="en-US" altLang="ko-KR" sz="2500" b="1" i="0" u="none" strike="noStrike" kern="120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휴먼모음T" pitchFamily="18" charset="-127"/>
              <a:ea typeface="휴먼모음T" pitchFamily="18" charset="-127"/>
              <a:cs typeface="+mn-cs"/>
            </a:endParaRPr>
          </a:p>
          <a:p>
            <a:pPr marL="447675" marR="0" lvl="0" indent="-447675" algn="l" defTabSz="914400" rtl="0" eaLnBrk="1" fontAlgn="auto" latinLnBrk="1" hangingPunct="1">
              <a:spcBef>
                <a:spcPct val="2000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Pct val="130000"/>
              <a:buFontTx/>
              <a:buNone/>
              <a:tabLst/>
              <a:defRPr/>
            </a:pPr>
            <a:endParaRPr kumimoji="0" lang="en-US" altLang="ko-KR" sz="2500" b="1" i="0" u="none" strike="noStrike" kern="120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휴먼모음T" pitchFamily="18" charset="-127"/>
              <a:ea typeface="휴먼모음T" pitchFamily="18" charset="-127"/>
              <a:cs typeface="+mn-cs"/>
            </a:endParaRPr>
          </a:p>
          <a:p>
            <a:pPr marL="447675" marR="0" lvl="0" indent="-447675" algn="l" defTabSz="914400" rtl="0" eaLnBrk="1" fontAlgn="auto" latinLnBrk="1" hangingPunct="1">
              <a:spcBef>
                <a:spcPct val="2000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Pct val="130000"/>
              <a:buFontTx/>
              <a:buNone/>
              <a:tabLst/>
              <a:defRPr/>
            </a:pPr>
            <a:endParaRPr kumimoji="0" lang="en-US" altLang="ko-KR" sz="2500" b="1" i="0" u="none" strike="noStrike" kern="120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휴먼모음T" pitchFamily="18" charset="-127"/>
              <a:ea typeface="휴먼모음T" pitchFamily="18" charset="-127"/>
              <a:cs typeface="+mn-cs"/>
            </a:endParaRPr>
          </a:p>
          <a:p>
            <a:pPr marL="447675" marR="0" lvl="0" indent="-447675" algn="l" defTabSz="914400" rtl="0" eaLnBrk="1" fontAlgn="auto" latinLnBrk="1" hangingPunct="1">
              <a:spcBef>
                <a:spcPct val="2000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Pct val="130000"/>
              <a:buFontTx/>
              <a:buNone/>
              <a:tabLst/>
              <a:defRPr/>
            </a:pPr>
            <a:r>
              <a:rPr kumimoji="0" lang="ko-KR" altLang="ko-KR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휴먼모음T" pitchFamily="18" charset="-127"/>
                <a:ea typeface="휴먼모음T" pitchFamily="18" charset="-127"/>
                <a:cs typeface="+mn-cs"/>
              </a:rPr>
              <a:t>Ⅲ</a:t>
            </a:r>
            <a:r>
              <a:rPr kumimoji="0" lang="en-US" altLang="ko-KR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휴먼모음T" pitchFamily="18" charset="-127"/>
                <a:ea typeface="휴먼모음T" pitchFamily="18" charset="-127"/>
                <a:cs typeface="+mn-cs"/>
              </a:rPr>
              <a:t>. </a:t>
            </a:r>
            <a:r>
              <a:rPr kumimoji="0" lang="ko-KR" altLang="en-US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휴먼모음T" pitchFamily="18" charset="-127"/>
                <a:ea typeface="휴먼모음T" pitchFamily="18" charset="-127"/>
                <a:cs typeface="+mn-cs"/>
              </a:rPr>
              <a:t>질의 및 응답</a:t>
            </a:r>
            <a:endParaRPr kumimoji="0" lang="ko-KR" altLang="en-US" sz="25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휴먼모음T" pitchFamily="18" charset="-127"/>
              <a:ea typeface="휴먼모음T" pitchFamily="18" charset="-127"/>
              <a:cs typeface="+mn-cs"/>
            </a:endParaRPr>
          </a:p>
        </p:txBody>
      </p:sp>
      <p:sp>
        <p:nvSpPr>
          <p:cNvPr id="6" name="TextBox 5"/>
          <p:cNvSpPr txBox="1">
            <a:spLocks/>
          </p:cNvSpPr>
          <p:nvPr/>
        </p:nvSpPr>
        <p:spPr>
          <a:xfrm>
            <a:off x="971600" y="2420888"/>
            <a:ext cx="7200000" cy="26642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2225">
            <a:solidFill>
              <a:schemeClr val="accent3">
                <a:lumMod val="7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22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□ 사업추진 기본전략</a:t>
            </a:r>
            <a:r>
              <a:rPr lang="en-US" altLang="ko-KR" sz="22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22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구매계획</a:t>
            </a:r>
            <a:endParaRPr lang="en-US" altLang="ko-KR" sz="2200" b="1" dirty="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2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□ 입찰공고</a:t>
            </a:r>
            <a:endParaRPr lang="en-US" altLang="ko-KR" sz="2200" b="1" dirty="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2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□ 제안서 접수</a:t>
            </a:r>
            <a:r>
              <a:rPr lang="en-US" altLang="ko-KR" sz="22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22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평가</a:t>
            </a:r>
            <a:endParaRPr lang="en-US" altLang="ko-KR" sz="2200" b="1" dirty="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2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□ 시험평가</a:t>
            </a:r>
            <a:endParaRPr lang="en-US" altLang="ko-KR" sz="2200" b="1" dirty="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2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□ 협상</a:t>
            </a:r>
            <a:endParaRPr lang="ko-KR" altLang="en-US" sz="2200" b="1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72400" y="6581001"/>
            <a:ext cx="648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rgbClr val="FFFF00"/>
                </a:solidFill>
              </a:rPr>
              <a:t>1/16</a:t>
            </a:r>
            <a:endParaRPr lang="ko-KR" altLang="en-US" sz="1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1296144"/>
          </a:xfrm>
        </p:spPr>
        <p:txBody>
          <a:bodyPr/>
          <a:lstStyle/>
          <a:p>
            <a:pPr algn="ctr">
              <a:buNone/>
            </a:pPr>
            <a:r>
              <a:rPr lang="ko-KR" altLang="en-US" sz="4600" b="0" dirty="0" smtClean="0">
                <a:latin typeface="휴먼둥근헤드라인" pitchFamily="18" charset="-127"/>
                <a:ea typeface="휴먼둥근헤드라인" pitchFamily="18" charset="-127"/>
              </a:rPr>
              <a:t>사   업   개   요</a:t>
            </a:r>
            <a:endParaRPr lang="ko-KR" altLang="en-US" sz="4600" b="0" dirty="0">
              <a:latin typeface="휴먼둥근헤드라인" pitchFamily="18" charset="-127"/>
              <a:ea typeface="휴먼둥근헤드라인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  사업개요</a:t>
            </a:r>
            <a:r>
              <a:rPr lang="en-US" altLang="ko-KR" dirty="0" smtClean="0"/>
              <a:t>(1/2)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개   요</a:t>
            </a:r>
            <a:endParaRPr lang="en-US" altLang="ko-KR" dirty="0" smtClean="0"/>
          </a:p>
          <a:p>
            <a:pPr>
              <a:lnSpc>
                <a:spcPct val="150000"/>
              </a:lnSpc>
              <a:buNone/>
            </a:pPr>
            <a:r>
              <a:rPr lang="en-US" altLang="ko-KR" sz="2000" b="0" dirty="0" smtClean="0"/>
              <a:t> </a:t>
            </a:r>
            <a:r>
              <a:rPr lang="en-US" altLang="ko-KR" sz="2000" b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</a:t>
            </a:r>
            <a:r>
              <a:rPr lang="en-US" altLang="ko-KR" sz="2000" b="0" spc="-9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`12~`21</a:t>
            </a:r>
            <a:r>
              <a:rPr lang="ko-KR" altLang="en-US" sz="2000" b="0" spc="-9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년간 약 </a:t>
            </a:r>
            <a:r>
              <a:rPr lang="en-US" altLang="ko-KR" sz="2000" b="0" spc="-9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8</a:t>
            </a:r>
            <a:r>
              <a:rPr lang="ko-KR" altLang="en-US" sz="2000" b="0" spc="-9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조 </a:t>
            </a:r>
            <a:r>
              <a:rPr lang="en-US" altLang="ko-KR" sz="2000" b="0" spc="-9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r>
            <a:r>
              <a:rPr lang="ko-KR" altLang="en-US" sz="2000" b="0" spc="-9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천억 원을 투자하여 고성능 전투기를 </a:t>
            </a:r>
            <a:r>
              <a:rPr lang="ko-KR" altLang="en-US" sz="2000" b="0" spc="-9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국외구매하는</a:t>
            </a:r>
            <a:r>
              <a:rPr lang="ko-KR" altLang="en-US" sz="2000" b="0" spc="-9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사업</a:t>
            </a:r>
            <a:endParaRPr lang="en-US" altLang="ko-KR" sz="2000" b="0" spc="-9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150000"/>
              </a:lnSpc>
              <a:buNone/>
            </a:pPr>
            <a:endParaRPr lang="en-US" altLang="ko-KR" sz="1400" spc="-50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필요성 및 운용개념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공중작전에서의 우세한 전투능력 확보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ko-KR" altLang="en-US" spc="-30" dirty="0" smtClean="0"/>
              <a:t>적 군사행동 의지에 대한 억제능력 구비</a:t>
            </a:r>
            <a:endParaRPr lang="en-US" altLang="ko-KR" spc="-30" dirty="0" smtClean="0"/>
          </a:p>
          <a:p>
            <a:pPr lvl="1">
              <a:lnSpc>
                <a:spcPct val="150000"/>
              </a:lnSpc>
            </a:pPr>
            <a:r>
              <a:rPr lang="ko-KR" altLang="en-US" spc="-30" dirty="0" smtClean="0"/>
              <a:t>노후전투기 도태에 따른 항공전력 공백 최소화</a:t>
            </a:r>
            <a:endParaRPr lang="en-US" altLang="ko-KR" spc="-30" dirty="0" smtClean="0"/>
          </a:p>
          <a:p>
            <a:pPr lvl="1">
              <a:lnSpc>
                <a:spcPct val="150000"/>
              </a:lnSpc>
            </a:pPr>
            <a:r>
              <a:rPr lang="ko-KR" altLang="en-US" spc="-30" dirty="0" smtClean="0"/>
              <a:t>은밀 침투를 통한 </a:t>
            </a:r>
            <a:r>
              <a:rPr lang="ko-KR" altLang="en-US" spc="-30" dirty="0" err="1" smtClean="0"/>
              <a:t>초전</a:t>
            </a:r>
            <a:r>
              <a:rPr lang="ko-KR" altLang="en-US" spc="-30" dirty="0" smtClean="0"/>
              <a:t> 방공망 제압 및 </a:t>
            </a:r>
            <a:r>
              <a:rPr lang="ko-KR" altLang="en-US" spc="-30" dirty="0" err="1" smtClean="0"/>
              <a:t>고위협표적</a:t>
            </a:r>
            <a:r>
              <a:rPr lang="ko-KR" altLang="en-US" spc="-30" dirty="0" smtClean="0"/>
              <a:t> 공격 </a:t>
            </a:r>
            <a:r>
              <a:rPr lang="ko-KR" altLang="en-US" spc="-30" dirty="0" err="1" smtClean="0"/>
              <a:t>주전력으로</a:t>
            </a:r>
            <a:r>
              <a:rPr lang="ko-KR" altLang="en-US" spc="-30" dirty="0" smtClean="0"/>
              <a:t> </a:t>
            </a:r>
            <a:r>
              <a:rPr lang="ko-KR" altLang="en-US" dirty="0" smtClean="0"/>
              <a:t>운용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제공작전 및 전략목표 공격작전 임무 수행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172400" y="6581001"/>
            <a:ext cx="648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rgbClr val="FFFF00"/>
                </a:solidFill>
              </a:rPr>
              <a:t>3/16</a:t>
            </a:r>
            <a:endParaRPr lang="ko-KR" altLang="en-US" sz="1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  사업개요</a:t>
            </a:r>
            <a:r>
              <a:rPr lang="en-US" altLang="ko-KR" dirty="0" smtClean="0"/>
              <a:t>(2/2)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추진경과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`07. 7</a:t>
            </a:r>
            <a:r>
              <a:rPr lang="ko-KR" altLang="en-US" dirty="0" smtClean="0"/>
              <a:t>월</a:t>
            </a:r>
            <a:r>
              <a:rPr lang="en-US" altLang="ko-KR" dirty="0" smtClean="0"/>
              <a:t>   : </a:t>
            </a:r>
            <a:r>
              <a:rPr lang="ko-KR" altLang="en-US" dirty="0" smtClean="0"/>
              <a:t>소요결정</a:t>
            </a:r>
            <a:endParaRPr lang="en-US" altLang="ko-KR" sz="1800" dirty="0" smtClean="0"/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`09.11</a:t>
            </a:r>
            <a:r>
              <a:rPr lang="ko-KR" altLang="en-US" dirty="0" smtClean="0"/>
              <a:t>월  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선행연구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`10. 9</a:t>
            </a:r>
            <a:r>
              <a:rPr lang="ko-KR" altLang="en-US" dirty="0" smtClean="0"/>
              <a:t>월</a:t>
            </a:r>
            <a:r>
              <a:rPr lang="en-US" altLang="ko-KR" dirty="0" smtClean="0"/>
              <a:t>   : </a:t>
            </a:r>
            <a:r>
              <a:rPr lang="ko-KR" altLang="en-US" dirty="0" smtClean="0"/>
              <a:t>사업타당성 조사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`11. 7</a:t>
            </a:r>
            <a:r>
              <a:rPr lang="ko-KR" altLang="en-US" dirty="0" smtClean="0"/>
              <a:t>월</a:t>
            </a:r>
            <a:r>
              <a:rPr lang="en-US" altLang="ko-KR" dirty="0" smtClean="0"/>
              <a:t>   : </a:t>
            </a:r>
            <a:r>
              <a:rPr lang="ko-KR" altLang="en-US" dirty="0" smtClean="0"/>
              <a:t>사업추진기본전략</a:t>
            </a:r>
            <a:r>
              <a:rPr lang="en-US" altLang="ko-KR" dirty="0" smtClean="0"/>
              <a:t>(</a:t>
            </a:r>
            <a:r>
              <a:rPr lang="ko-KR" altLang="en-US" dirty="0" smtClean="0"/>
              <a:t>안</a:t>
            </a:r>
            <a:r>
              <a:rPr lang="en-US" altLang="ko-KR" dirty="0" smtClean="0"/>
              <a:t>) </a:t>
            </a:r>
            <a:r>
              <a:rPr lang="ko-KR" altLang="en-US" dirty="0" smtClean="0"/>
              <a:t>의결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`11.11</a:t>
            </a:r>
            <a:r>
              <a:rPr lang="ko-KR" altLang="en-US" dirty="0" smtClean="0"/>
              <a:t>월</a:t>
            </a:r>
            <a:r>
              <a:rPr lang="en-US" altLang="ko-KR" dirty="0" smtClean="0"/>
              <a:t>   : </a:t>
            </a:r>
            <a:r>
              <a:rPr lang="ko-KR" altLang="en-US" dirty="0" smtClean="0"/>
              <a:t>구매계획</a:t>
            </a:r>
            <a:r>
              <a:rPr lang="en-US" altLang="ko-KR" dirty="0" smtClean="0"/>
              <a:t>(</a:t>
            </a:r>
            <a:r>
              <a:rPr lang="ko-KR" altLang="en-US" dirty="0" smtClean="0"/>
              <a:t>안</a:t>
            </a:r>
            <a:r>
              <a:rPr lang="en-US" altLang="ko-KR" dirty="0" smtClean="0"/>
              <a:t>) </a:t>
            </a:r>
            <a:r>
              <a:rPr lang="ko-KR" altLang="en-US" dirty="0" smtClean="0"/>
              <a:t>의결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`12. 1</a:t>
            </a:r>
            <a:r>
              <a:rPr lang="ko-KR" altLang="en-US" dirty="0" smtClean="0"/>
              <a:t>월</a:t>
            </a:r>
            <a:r>
              <a:rPr lang="en-US" altLang="ko-KR" dirty="0" smtClean="0"/>
              <a:t>   : </a:t>
            </a:r>
            <a:r>
              <a:rPr lang="ko-KR" altLang="en-US" dirty="0" smtClean="0"/>
              <a:t>입찰공고</a:t>
            </a:r>
            <a:r>
              <a:rPr lang="en-US" altLang="ko-KR" dirty="0" smtClean="0"/>
              <a:t>/</a:t>
            </a:r>
            <a:r>
              <a:rPr lang="ko-KR" altLang="en-US" dirty="0" smtClean="0"/>
              <a:t>사업설명회 및 제안요청서 배부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en-US" altLang="ko-KR" spc="-70" dirty="0" smtClean="0"/>
              <a:t>`12. 6. 18</a:t>
            </a:r>
            <a:r>
              <a:rPr lang="en-US" altLang="ko-KR" sz="1800" spc="-70" dirty="0" smtClean="0"/>
              <a:t> 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제안서 접수</a:t>
            </a:r>
            <a:r>
              <a:rPr lang="en-US" altLang="ko-KR" dirty="0" smtClean="0"/>
              <a:t>(</a:t>
            </a:r>
            <a:r>
              <a:rPr lang="ko-KR" altLang="en-US" sz="1800" dirty="0" smtClean="0">
                <a:solidFill>
                  <a:schemeClr val="accent3">
                    <a:lumMod val="75000"/>
                  </a:schemeClr>
                </a:solidFill>
              </a:rPr>
              <a:t>제안서 구비조건 </a:t>
            </a:r>
            <a:r>
              <a:rPr lang="ko-KR" altLang="en-US" sz="1800" dirty="0" err="1" smtClean="0">
                <a:solidFill>
                  <a:schemeClr val="accent3">
                    <a:lumMod val="75000"/>
                  </a:schemeClr>
                </a:solidFill>
              </a:rPr>
              <a:t>미충족으로</a:t>
            </a:r>
            <a:r>
              <a:rPr lang="ko-KR" altLang="en-US" sz="1800" dirty="0" smtClean="0">
                <a:solidFill>
                  <a:schemeClr val="accent3">
                    <a:lumMod val="75000"/>
                  </a:schemeClr>
                </a:solidFill>
              </a:rPr>
              <a:t> 유찰</a:t>
            </a:r>
            <a:r>
              <a:rPr lang="en-US" altLang="ko-KR" sz="1800" dirty="0" smtClean="0">
                <a:solidFill>
                  <a:schemeClr val="accent3">
                    <a:lumMod val="75000"/>
                  </a:schemeClr>
                </a:solidFill>
              </a:rPr>
              <a:t>)</a:t>
            </a:r>
          </a:p>
          <a:p>
            <a:pPr lvl="1">
              <a:lnSpc>
                <a:spcPct val="150000"/>
              </a:lnSpc>
            </a:pPr>
            <a:r>
              <a:rPr lang="en-US" altLang="ko-KR" spc="-70" dirty="0" smtClean="0"/>
              <a:t>`12. 6. 20 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재공고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en-US" altLang="ko-KR" spc="-70" dirty="0" smtClean="0"/>
              <a:t>`12. 7.  5 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제안서 </a:t>
            </a:r>
            <a:r>
              <a:rPr lang="ko-KR" altLang="en-US" dirty="0" err="1" smtClean="0"/>
              <a:t>재접수</a:t>
            </a:r>
            <a:endParaRPr lang="en-US" altLang="ko-KR" dirty="0" smtClean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72400" y="6581001"/>
            <a:ext cx="648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rgbClr val="FFFF00"/>
                </a:solidFill>
              </a:rPr>
              <a:t>4/16</a:t>
            </a:r>
            <a:endParaRPr lang="ko-KR" altLang="en-US" sz="1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1296144"/>
          </a:xfrm>
        </p:spPr>
        <p:txBody>
          <a:bodyPr/>
          <a:lstStyle/>
          <a:p>
            <a:pPr algn="ctr">
              <a:buNone/>
            </a:pPr>
            <a:r>
              <a:rPr lang="ko-KR" altLang="en-US" sz="4600" b="0" dirty="0" smtClean="0">
                <a:latin typeface="휴먼둥근헤드라인" pitchFamily="18" charset="-127"/>
                <a:ea typeface="휴먼둥근헤드라인" pitchFamily="18" charset="-127"/>
              </a:rPr>
              <a:t>주요 사업추진 절차</a:t>
            </a:r>
            <a:endParaRPr lang="ko-KR" altLang="en-US" sz="4600" b="0" dirty="0">
              <a:latin typeface="휴먼둥근헤드라인" pitchFamily="18" charset="-127"/>
              <a:ea typeface="휴먼둥근헤드라인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 </a:t>
            </a:r>
            <a:r>
              <a:rPr lang="ko-KR" altLang="en-US" dirty="0" smtClean="0"/>
              <a:t>사업추진 기본전략</a:t>
            </a:r>
            <a:r>
              <a:rPr lang="en-US" altLang="ko-KR" sz="2000" b="0" dirty="0" smtClean="0">
                <a:effectLst/>
              </a:rPr>
              <a:t>(`11. 7</a:t>
            </a:r>
            <a:r>
              <a:rPr lang="ko-KR" altLang="en-US" sz="2000" b="0" dirty="0" smtClean="0">
                <a:effectLst/>
              </a:rPr>
              <a:t>월</a:t>
            </a:r>
            <a:r>
              <a:rPr lang="en-US" altLang="ko-KR" sz="2000" b="0" dirty="0" smtClean="0">
                <a:effectLst/>
              </a:rPr>
              <a:t>, 51</a:t>
            </a:r>
            <a:r>
              <a:rPr lang="ko-KR" altLang="en-US" sz="2000" b="0" dirty="0" smtClean="0">
                <a:effectLst/>
              </a:rPr>
              <a:t>회 </a:t>
            </a:r>
            <a:r>
              <a:rPr lang="ko-KR" altLang="en-US" sz="2000" b="0" dirty="0" err="1" smtClean="0">
                <a:effectLst/>
              </a:rPr>
              <a:t>방추위</a:t>
            </a:r>
            <a:r>
              <a:rPr lang="en-US" altLang="ko-KR" sz="2000" b="0" dirty="0" smtClean="0">
                <a:effectLst/>
              </a:rPr>
              <a:t>)</a:t>
            </a:r>
            <a:endParaRPr lang="ko-KR" altLang="en-US" b="0" dirty="0">
              <a:effectLst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개  요</a:t>
            </a:r>
            <a:endParaRPr lang="en-US" altLang="ko-KR" dirty="0" smtClean="0"/>
          </a:p>
          <a:p>
            <a:pPr lvl="2">
              <a:lnSpc>
                <a:spcPct val="150000"/>
              </a:lnSpc>
              <a:buNone/>
            </a:pPr>
            <a:r>
              <a:rPr lang="ko-KR" altLang="en-US" sz="2000" spc="-100" dirty="0" smtClean="0">
                <a:latin typeface="+mn-ea"/>
              </a:rPr>
              <a:t>선행연구</a:t>
            </a:r>
            <a:r>
              <a:rPr lang="en-US" altLang="ko-KR" sz="2000" spc="-100" dirty="0" smtClean="0">
                <a:latin typeface="+mn-ea"/>
              </a:rPr>
              <a:t>, </a:t>
            </a:r>
            <a:r>
              <a:rPr lang="ko-KR" altLang="en-US" sz="2000" spc="-100" dirty="0" smtClean="0">
                <a:latin typeface="+mn-ea"/>
              </a:rPr>
              <a:t>사업타당성 조사 결과를 바탕으로 획득방안에 대한 비교 및 분석평가를</a:t>
            </a:r>
            <a:endParaRPr lang="en-US" altLang="ko-KR" sz="2000" spc="-100" dirty="0" smtClean="0">
              <a:latin typeface="+mn-ea"/>
            </a:endParaRPr>
          </a:p>
          <a:p>
            <a:pPr lvl="2">
              <a:lnSpc>
                <a:spcPct val="100000"/>
              </a:lnSpc>
              <a:buNone/>
            </a:pPr>
            <a:r>
              <a:rPr lang="ko-KR" altLang="en-US" sz="2000" dirty="0" smtClean="0">
                <a:latin typeface="+mn-ea"/>
              </a:rPr>
              <a:t>통해 사업추진방법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입찰 및 계약방식</a:t>
            </a:r>
            <a:r>
              <a:rPr lang="en-US" altLang="ko-KR" sz="2000" dirty="0" smtClean="0">
                <a:latin typeface="+mn-ea"/>
              </a:rPr>
              <a:t>,</a:t>
            </a:r>
            <a:r>
              <a:rPr lang="ko-KR" altLang="en-US" sz="2000" dirty="0" smtClean="0">
                <a:latin typeface="+mn-ea"/>
              </a:rPr>
              <a:t> 기종결정 방법 등 확정</a:t>
            </a:r>
            <a:endParaRPr lang="en-US" altLang="ko-KR" sz="20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+mn-ea"/>
              </a:rPr>
              <a:t>사업추진 방법 </a:t>
            </a:r>
            <a:r>
              <a:rPr lang="en-US" altLang="ko-KR" dirty="0" smtClean="0">
                <a:latin typeface="+mn-ea"/>
              </a:rPr>
              <a:t>: </a:t>
            </a:r>
            <a:r>
              <a:rPr lang="ko-KR" altLang="en-US" b="1" dirty="0" smtClean="0">
                <a:solidFill>
                  <a:schemeClr val="tx2"/>
                </a:solidFill>
                <a:latin typeface="+mn-ea"/>
              </a:rPr>
              <a:t>국외구매</a:t>
            </a:r>
            <a:endParaRPr lang="en-US" altLang="ko-KR" b="1" dirty="0" smtClean="0">
              <a:solidFill>
                <a:schemeClr val="tx2"/>
              </a:solidFill>
              <a:latin typeface="+mn-ea"/>
            </a:endParaRPr>
          </a:p>
          <a:p>
            <a:pPr lvl="1">
              <a:lnSpc>
                <a:spcPct val="150000"/>
              </a:lnSpc>
            </a:pPr>
            <a:r>
              <a:rPr lang="ko-KR" altLang="en-US" dirty="0" smtClean="0">
                <a:latin typeface="+mn-ea"/>
              </a:rPr>
              <a:t>국내 기술수준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획득여건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경제성 </a:t>
            </a:r>
            <a:r>
              <a:rPr lang="ko-KR" altLang="en-US" dirty="0" err="1" smtClean="0">
                <a:latin typeface="+mn-ea"/>
              </a:rPr>
              <a:t>고려시</a:t>
            </a:r>
            <a:r>
              <a:rPr lang="ko-KR" altLang="en-US" dirty="0" smtClean="0">
                <a:latin typeface="+mn-ea"/>
              </a:rPr>
              <a:t> 국내연구개발 보다 국외구매 유리</a:t>
            </a:r>
            <a:endParaRPr lang="en-US" altLang="ko-KR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+mn-ea"/>
              </a:rPr>
              <a:t>입찰 및 계약방식 </a:t>
            </a:r>
            <a:r>
              <a:rPr lang="en-US" altLang="ko-KR" dirty="0" smtClean="0">
                <a:latin typeface="+mn-ea"/>
              </a:rPr>
              <a:t>: </a:t>
            </a:r>
            <a:r>
              <a:rPr lang="ko-KR" altLang="en-US" b="1" dirty="0" smtClean="0">
                <a:solidFill>
                  <a:schemeClr val="tx2"/>
                </a:solidFill>
                <a:latin typeface="+mn-ea"/>
              </a:rPr>
              <a:t>일반경쟁을 통한 협상에 의한 계약</a:t>
            </a:r>
            <a:endParaRPr lang="en-US" altLang="ko-KR" b="1" dirty="0" smtClean="0">
              <a:solidFill>
                <a:schemeClr val="tx2"/>
              </a:solidFill>
              <a:latin typeface="+mn-ea"/>
            </a:endParaRPr>
          </a:p>
          <a:p>
            <a:pPr lvl="1">
              <a:lnSpc>
                <a:spcPct val="150000"/>
              </a:lnSpc>
            </a:pPr>
            <a:r>
              <a:rPr lang="ko-KR" altLang="en-US" dirty="0" smtClean="0">
                <a:latin typeface="+mn-ea"/>
              </a:rPr>
              <a:t>가격 및 조건 협상 유리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공정성 및 투명성 보장</a:t>
            </a:r>
            <a:endParaRPr lang="en-US" altLang="ko-KR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+mn-ea"/>
              </a:rPr>
              <a:t>기종결정 방법 </a:t>
            </a:r>
            <a:r>
              <a:rPr lang="en-US" altLang="ko-KR" dirty="0" smtClean="0">
                <a:latin typeface="+mn-ea"/>
              </a:rPr>
              <a:t>: </a:t>
            </a:r>
            <a:r>
              <a:rPr lang="ko-KR" altLang="en-US" b="1" dirty="0" smtClean="0">
                <a:solidFill>
                  <a:schemeClr val="tx2"/>
                </a:solidFill>
                <a:latin typeface="+mn-ea"/>
              </a:rPr>
              <a:t>종합평가에 의한 방법</a:t>
            </a:r>
            <a:endParaRPr lang="en-US" altLang="ko-KR" b="1" dirty="0" smtClean="0">
              <a:solidFill>
                <a:schemeClr val="tx2"/>
              </a:solidFill>
              <a:latin typeface="+mn-ea"/>
            </a:endParaRPr>
          </a:p>
          <a:p>
            <a:pPr lvl="1">
              <a:lnSpc>
                <a:spcPct val="150000"/>
              </a:lnSpc>
            </a:pPr>
            <a:r>
              <a:rPr lang="ko-KR" altLang="en-US" dirty="0" smtClean="0">
                <a:latin typeface="+mn-ea"/>
              </a:rPr>
              <a:t>비용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성능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err="1" smtClean="0">
                <a:latin typeface="+mn-ea"/>
              </a:rPr>
              <a:t>군운용적합성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경제적</a:t>
            </a:r>
            <a:r>
              <a:rPr lang="en-US" altLang="ko-KR" dirty="0" smtClean="0">
                <a:latin typeface="+mn-ea"/>
              </a:rPr>
              <a:t>/</a:t>
            </a:r>
            <a:r>
              <a:rPr lang="ko-KR" altLang="en-US" dirty="0" smtClean="0">
                <a:latin typeface="+mn-ea"/>
              </a:rPr>
              <a:t>기술적 편익 등을 종합적으로 평가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endParaRPr lang="en-US" altLang="ko-KR" dirty="0" smtClean="0"/>
          </a:p>
          <a:p>
            <a:pPr lvl="1">
              <a:lnSpc>
                <a:spcPct val="150000"/>
              </a:lnSpc>
              <a:buNone/>
            </a:pP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172400" y="6581001"/>
            <a:ext cx="648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rgbClr val="FFFF00"/>
                </a:solidFill>
              </a:rPr>
              <a:t>5/16</a:t>
            </a:r>
            <a:endParaRPr lang="ko-KR" altLang="en-US" sz="1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 </a:t>
            </a:r>
            <a:r>
              <a:rPr lang="ko-KR" altLang="en-US" dirty="0" smtClean="0"/>
              <a:t>구매계획</a:t>
            </a:r>
            <a:r>
              <a:rPr lang="en-US" altLang="ko-KR" sz="2000" b="0" dirty="0" smtClean="0">
                <a:effectLst/>
              </a:rPr>
              <a:t>(`11. 11</a:t>
            </a:r>
            <a:r>
              <a:rPr lang="ko-KR" altLang="en-US" sz="2000" b="0" dirty="0" smtClean="0">
                <a:effectLst/>
              </a:rPr>
              <a:t>월</a:t>
            </a:r>
            <a:r>
              <a:rPr lang="en-US" altLang="ko-KR" sz="2000" b="0" dirty="0" smtClean="0">
                <a:effectLst/>
              </a:rPr>
              <a:t>, 54</a:t>
            </a:r>
            <a:r>
              <a:rPr lang="ko-KR" altLang="en-US" sz="2000" b="0" dirty="0" smtClean="0">
                <a:effectLst/>
              </a:rPr>
              <a:t>회 </a:t>
            </a:r>
            <a:r>
              <a:rPr lang="ko-KR" altLang="en-US" sz="2000" b="0" dirty="0" err="1" smtClean="0">
                <a:effectLst/>
              </a:rPr>
              <a:t>방추위</a:t>
            </a:r>
            <a:r>
              <a:rPr lang="en-US" altLang="ko-KR" sz="2000" b="0" dirty="0" smtClean="0">
                <a:effectLst/>
              </a:rPr>
              <a:t>)</a:t>
            </a:r>
            <a:endParaRPr lang="ko-KR" altLang="en-US" sz="2000" b="0" dirty="0">
              <a:effectLst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158" y="1052736"/>
            <a:ext cx="8686800" cy="5073427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ko-KR" altLang="en-US" dirty="0" smtClean="0"/>
              <a:t>개  요</a:t>
            </a:r>
            <a:endParaRPr lang="en-US" altLang="ko-KR" dirty="0" smtClean="0"/>
          </a:p>
          <a:p>
            <a:pPr lvl="1">
              <a:lnSpc>
                <a:spcPct val="150000"/>
              </a:lnSpc>
              <a:buNone/>
            </a:pPr>
            <a:r>
              <a:rPr lang="en-US" altLang="ko-KR" dirty="0" smtClean="0"/>
              <a:t> </a:t>
            </a:r>
            <a:r>
              <a:rPr lang="ko-KR" altLang="en-US" dirty="0" smtClean="0"/>
              <a:t>사업추진기본전략을 바탕으로 구매 방안 및 추진계획 수립</a:t>
            </a:r>
            <a:endParaRPr lang="en-US" altLang="ko-KR" dirty="0" smtClean="0"/>
          </a:p>
          <a:p>
            <a:pPr>
              <a:lnSpc>
                <a:spcPct val="200000"/>
              </a:lnSpc>
            </a:pPr>
            <a:r>
              <a:rPr lang="ko-KR" altLang="en-US" dirty="0" smtClean="0"/>
              <a:t>구매방안</a:t>
            </a:r>
            <a:endParaRPr lang="en-US" altLang="ko-KR" dirty="0" smtClean="0"/>
          </a:p>
          <a:p>
            <a:pPr lvl="1">
              <a:lnSpc>
                <a:spcPct val="200000"/>
              </a:lnSpc>
            </a:pPr>
            <a:r>
              <a:rPr lang="ko-KR" altLang="en-US" dirty="0" smtClean="0"/>
              <a:t>경쟁여건 형성을 위해 </a:t>
            </a:r>
            <a:r>
              <a:rPr lang="ko-KR" altLang="en-US" b="1" dirty="0" smtClean="0">
                <a:solidFill>
                  <a:schemeClr val="tx2"/>
                </a:solidFill>
              </a:rPr>
              <a:t>상업구매와 </a:t>
            </a:r>
            <a:r>
              <a:rPr lang="en-US" altLang="ko-KR" b="1" dirty="0" smtClean="0">
                <a:solidFill>
                  <a:schemeClr val="tx2"/>
                </a:solidFill>
              </a:rPr>
              <a:t>FMS </a:t>
            </a:r>
            <a:r>
              <a:rPr lang="ko-KR" altLang="en-US" b="1" dirty="0" smtClean="0">
                <a:solidFill>
                  <a:schemeClr val="tx2"/>
                </a:solidFill>
              </a:rPr>
              <a:t>병행 추진</a:t>
            </a:r>
            <a:endParaRPr lang="en-US" altLang="ko-KR" b="1" dirty="0" smtClean="0">
              <a:solidFill>
                <a:schemeClr val="tx2"/>
              </a:solidFill>
            </a:endParaRPr>
          </a:p>
          <a:p>
            <a:pPr lvl="2">
              <a:lnSpc>
                <a:spcPct val="150000"/>
              </a:lnSpc>
            </a:pPr>
            <a:r>
              <a:rPr lang="ko-KR" altLang="en-US" dirty="0" smtClean="0"/>
              <a:t>공정한 평가를 위해 </a:t>
            </a:r>
            <a:r>
              <a:rPr lang="en-US" altLang="ko-KR" dirty="0" smtClean="0"/>
              <a:t>FMS </a:t>
            </a:r>
            <a:r>
              <a:rPr lang="ko-KR" altLang="en-US" dirty="0" smtClean="0"/>
              <a:t>대상장비에 대해서도 상업구매 수준의 제안서 획득</a:t>
            </a:r>
            <a:endParaRPr lang="en-US" altLang="ko-KR" dirty="0" smtClean="0"/>
          </a:p>
          <a:p>
            <a:pPr lvl="1">
              <a:lnSpc>
                <a:spcPct val="200000"/>
              </a:lnSpc>
            </a:pPr>
            <a:r>
              <a:rPr lang="ko-KR" altLang="en-US" dirty="0" smtClean="0"/>
              <a:t>제안요청서 작성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제안서 평가</a:t>
            </a:r>
            <a:r>
              <a:rPr lang="en-US" altLang="ko-KR" dirty="0" smtClean="0"/>
              <a:t>, </a:t>
            </a:r>
            <a:r>
              <a:rPr lang="ko-KR" altLang="en-US" dirty="0" smtClean="0"/>
              <a:t>협상</a:t>
            </a:r>
            <a:r>
              <a:rPr lang="en-US" altLang="ko-KR" dirty="0" smtClean="0"/>
              <a:t>, </a:t>
            </a:r>
            <a:r>
              <a:rPr lang="ko-KR" altLang="en-US" dirty="0" smtClean="0"/>
              <a:t>시험평가 및</a:t>
            </a:r>
            <a:r>
              <a:rPr lang="en-US" altLang="ko-KR" dirty="0" smtClean="0"/>
              <a:t> </a:t>
            </a:r>
            <a:r>
              <a:rPr lang="ko-KR" altLang="en-US" dirty="0" smtClean="0"/>
              <a:t>기종결정 방침 수립</a:t>
            </a:r>
            <a:endParaRPr lang="en-US" altLang="ko-KR" dirty="0" smtClean="0"/>
          </a:p>
          <a:p>
            <a:pPr lvl="1">
              <a:lnSpc>
                <a:spcPct val="200000"/>
              </a:lnSpc>
            </a:pPr>
            <a:r>
              <a:rPr lang="en-US" altLang="ko-KR" dirty="0" smtClean="0"/>
              <a:t>KF-X </a:t>
            </a:r>
            <a:r>
              <a:rPr lang="ko-KR" altLang="en-US" dirty="0" smtClean="0"/>
              <a:t>개발에</a:t>
            </a:r>
            <a:r>
              <a:rPr lang="en-US" altLang="ko-KR" dirty="0" smtClean="0"/>
              <a:t> </a:t>
            </a:r>
            <a:r>
              <a:rPr lang="ko-KR" altLang="en-US" dirty="0" smtClean="0"/>
              <a:t>필요한 핵심기술 획득 등 국익에 유리한 방향으로 사업 추진</a:t>
            </a:r>
            <a:endParaRPr lang="ko-KR" altLang="en-US" b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72400" y="6581001"/>
            <a:ext cx="648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rgbClr val="FFFF00"/>
                </a:solidFill>
              </a:rPr>
              <a:t>6/16</a:t>
            </a:r>
            <a:endParaRPr lang="ko-KR" altLang="en-US" sz="1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 </a:t>
            </a:r>
            <a:r>
              <a:rPr lang="ko-KR" altLang="en-US" dirty="0" smtClean="0"/>
              <a:t>사업추진 절차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03848" y="1488281"/>
            <a:ext cx="1512168" cy="307777"/>
          </a:xfrm>
          <a:prstGeom prst="rect">
            <a:avLst/>
          </a:prstGeom>
          <a:solidFill>
            <a:srgbClr val="F6F6DA"/>
          </a:solidFill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 smtClean="0"/>
              <a:t>제안서 접수</a:t>
            </a:r>
            <a:endParaRPr lang="ko-KR" altLang="en-US" sz="1400" dirty="0"/>
          </a:p>
        </p:txBody>
      </p:sp>
      <p:grpSp>
        <p:nvGrpSpPr>
          <p:cNvPr id="3" name="그룹 62"/>
          <p:cNvGrpSpPr/>
          <p:nvPr/>
        </p:nvGrpSpPr>
        <p:grpSpPr>
          <a:xfrm>
            <a:off x="2699792" y="1951107"/>
            <a:ext cx="2520280" cy="883027"/>
            <a:chOff x="2386360" y="1700808"/>
            <a:chExt cx="2520280" cy="1027043"/>
          </a:xfrm>
        </p:grpSpPr>
        <p:sp>
          <p:nvSpPr>
            <p:cNvPr id="14" name="다이아몬드 13"/>
            <p:cNvSpPr/>
            <p:nvPr/>
          </p:nvSpPr>
          <p:spPr>
            <a:xfrm>
              <a:off x="2386360" y="1700808"/>
              <a:ext cx="2520280" cy="1027043"/>
            </a:xfrm>
            <a:prstGeom prst="diamond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699792" y="1844825"/>
              <a:ext cx="1800200" cy="7875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b="1" dirty="0" smtClean="0"/>
                <a:t>제안서 평가</a:t>
              </a:r>
              <a:endParaRPr lang="en-US" altLang="ko-KR" sz="1400" b="1" dirty="0" smtClean="0"/>
            </a:p>
            <a:p>
              <a:pPr algn="ctr"/>
              <a:r>
                <a:rPr lang="ko-KR" altLang="en-US" sz="1200" spc="-100" dirty="0" smtClean="0"/>
                <a:t>요구내용</a:t>
              </a:r>
              <a:r>
                <a:rPr lang="en-US" altLang="ko-KR" sz="1200" spc="-100" dirty="0" smtClean="0"/>
                <a:t>/</a:t>
              </a:r>
              <a:r>
                <a:rPr lang="ko-KR" altLang="en-US" sz="1200" spc="-100" dirty="0" smtClean="0"/>
                <a:t>형식요건</a:t>
              </a:r>
              <a:endParaRPr lang="en-US" altLang="ko-KR" sz="1200" spc="-100" dirty="0" smtClean="0"/>
            </a:p>
            <a:p>
              <a:pPr algn="ctr"/>
              <a:r>
                <a:rPr lang="ko-KR" altLang="en-US" sz="1200" spc="-100" dirty="0" smtClean="0"/>
                <a:t>구비 여부 확인</a:t>
              </a:r>
              <a:endParaRPr lang="en-US" altLang="ko-KR" sz="1200" spc="-100" dirty="0" smtClean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915816" y="3068960"/>
            <a:ext cx="2088232" cy="36004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ko-KR" altLang="en-US" sz="1400" b="1" dirty="0" smtClean="0">
                <a:solidFill>
                  <a:schemeClr val="tx2"/>
                </a:solidFill>
              </a:rPr>
              <a:t>대상 장비 선정</a:t>
            </a:r>
            <a:endParaRPr lang="en-US" altLang="ko-KR" sz="1400" b="1" dirty="0" smtClean="0">
              <a:solidFill>
                <a:schemeClr val="tx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00892" y="5214950"/>
            <a:ext cx="1584176" cy="307777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 smtClean="0">
                <a:solidFill>
                  <a:srgbClr val="FFFF00"/>
                </a:solidFill>
              </a:rPr>
              <a:t>대상장비 탈락</a:t>
            </a:r>
            <a:endParaRPr lang="ko-KR" altLang="en-US" sz="1400" b="1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00734" y="3789039"/>
            <a:ext cx="2160000" cy="86177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 err="1" smtClean="0"/>
              <a:t>협</a:t>
            </a:r>
            <a:r>
              <a:rPr lang="ko-KR" altLang="en-US" sz="1400" b="1" dirty="0" smtClean="0"/>
              <a:t>    상</a:t>
            </a:r>
            <a:endParaRPr lang="en-US" altLang="ko-KR" sz="1400" b="1" dirty="0" smtClean="0"/>
          </a:p>
          <a:p>
            <a:pPr algn="ctr"/>
            <a:r>
              <a:rPr lang="ko-KR" altLang="en-US" sz="1200" dirty="0" smtClean="0"/>
              <a:t>기술</a:t>
            </a:r>
            <a:r>
              <a:rPr lang="en-US" altLang="ko-KR" sz="1200" dirty="0" smtClean="0"/>
              <a:t>,</a:t>
            </a:r>
          </a:p>
          <a:p>
            <a:pPr algn="ctr"/>
            <a:r>
              <a:rPr lang="ko-KR" altLang="en-US" sz="1200" dirty="0" smtClean="0"/>
              <a:t>계약조건 및 가격</a:t>
            </a:r>
            <a:r>
              <a:rPr lang="en-US" altLang="ko-KR" sz="1200" dirty="0" smtClean="0"/>
              <a:t>,</a:t>
            </a:r>
          </a:p>
          <a:p>
            <a:pPr algn="ctr"/>
            <a:r>
              <a:rPr lang="ko-KR" altLang="en-US" sz="1200" dirty="0" smtClean="0"/>
              <a:t>절충교역</a:t>
            </a:r>
            <a:endParaRPr lang="en-US" altLang="ko-KR" sz="1200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1200734" y="4869160"/>
            <a:ext cx="2160000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 smtClean="0"/>
              <a:t>가계약</a:t>
            </a:r>
            <a:endParaRPr lang="en-US" altLang="ko-KR" sz="1400" b="1" dirty="0" smtClean="0"/>
          </a:p>
          <a:p>
            <a:pPr algn="ctr"/>
            <a:r>
              <a:rPr lang="en-US" altLang="ko-KR" sz="1400" dirty="0" smtClean="0"/>
              <a:t>(</a:t>
            </a:r>
            <a:r>
              <a:rPr lang="ko-KR" altLang="en-US" sz="1400" dirty="0" smtClean="0"/>
              <a:t>또는 </a:t>
            </a:r>
            <a:r>
              <a:rPr lang="en-US" altLang="ko-KR" sz="1400" dirty="0" smtClean="0"/>
              <a:t>Draft LOA)</a:t>
            </a:r>
          </a:p>
        </p:txBody>
      </p:sp>
      <p:grpSp>
        <p:nvGrpSpPr>
          <p:cNvPr id="5" name="그룹 63"/>
          <p:cNvGrpSpPr/>
          <p:nvPr/>
        </p:nvGrpSpPr>
        <p:grpSpPr>
          <a:xfrm>
            <a:off x="4238180" y="3764657"/>
            <a:ext cx="2304256" cy="899530"/>
            <a:chOff x="2687092" y="3573016"/>
            <a:chExt cx="2304256" cy="1008112"/>
          </a:xfrm>
        </p:grpSpPr>
        <p:sp>
          <p:nvSpPr>
            <p:cNvPr id="59" name="다이아몬드 58"/>
            <p:cNvSpPr/>
            <p:nvPr/>
          </p:nvSpPr>
          <p:spPr>
            <a:xfrm>
              <a:off x="2687092" y="3573016"/>
              <a:ext cx="2304256" cy="1008112"/>
            </a:xfrm>
            <a:prstGeom prst="diamond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699792" y="3711922"/>
              <a:ext cx="2232248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b="1" dirty="0" smtClean="0"/>
                <a:t>시험평가</a:t>
              </a:r>
              <a:endParaRPr lang="en-US" altLang="ko-KR" sz="1400" b="1" dirty="0" smtClean="0"/>
            </a:p>
            <a:p>
              <a:pPr algn="ctr"/>
              <a:r>
                <a:rPr lang="ko-KR" altLang="en-US" sz="1200" dirty="0" smtClean="0"/>
                <a:t>제안내용</a:t>
              </a:r>
              <a:r>
                <a:rPr lang="en-US" altLang="ko-KR" sz="1200" dirty="0" smtClean="0"/>
                <a:t>(</a:t>
              </a:r>
              <a:r>
                <a:rPr lang="ko-KR" altLang="en-US" sz="1200" dirty="0" smtClean="0"/>
                <a:t>성능</a:t>
              </a:r>
              <a:r>
                <a:rPr lang="en-US" altLang="ko-KR" sz="1200" dirty="0" smtClean="0"/>
                <a:t>, ILS)</a:t>
              </a:r>
            </a:p>
            <a:p>
              <a:pPr algn="ctr"/>
              <a:r>
                <a:rPr lang="ko-KR" altLang="en-US" sz="1200" dirty="0" smtClean="0"/>
                <a:t>확인 및 검증</a:t>
              </a:r>
              <a:endParaRPr lang="en-US" altLang="ko-KR" sz="1200" dirty="0" smtClean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3108470" y="6072206"/>
            <a:ext cx="216024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 prstMaterial="metal">
            <a:bevelT w="0" h="0"/>
            <a:bevelB w="0" h="0"/>
          </a:sp3d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기 종 결 정 평 가</a:t>
            </a:r>
            <a:endParaRPr lang="ko-KR" alt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5" name="직선 화살표 연결선 44"/>
          <p:cNvCxnSpPr>
            <a:stCxn id="9" idx="2"/>
            <a:endCxn id="10" idx="0"/>
          </p:cNvCxnSpPr>
          <p:nvPr/>
        </p:nvCxnSpPr>
        <p:spPr>
          <a:xfrm rot="5400000">
            <a:off x="2171561" y="4759986"/>
            <a:ext cx="218347" cy="1588"/>
          </a:xfrm>
          <a:prstGeom prst="straightConnector1">
            <a:avLst/>
          </a:prstGeom>
          <a:ln>
            <a:prstDash val="sysDash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444208" y="3861048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solidFill>
                  <a:schemeClr val="accent2"/>
                </a:solidFill>
              </a:rPr>
              <a:t>전투용 부적합</a:t>
            </a:r>
            <a:endParaRPr lang="ko-KR" altLang="en-US" sz="1200" dirty="0">
              <a:solidFill>
                <a:schemeClr val="accent2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139952" y="4653136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전투용 적합</a:t>
            </a:r>
            <a:endParaRPr lang="ko-KR" altLang="en-US" sz="12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1" name="직선 화살표 연결선 80"/>
          <p:cNvCxnSpPr>
            <a:stCxn id="4" idx="2"/>
          </p:cNvCxnSpPr>
          <p:nvPr/>
        </p:nvCxnSpPr>
        <p:spPr>
          <a:xfrm rot="5400000">
            <a:off x="3882408" y="1873582"/>
            <a:ext cx="155049" cy="1588"/>
          </a:xfrm>
          <a:prstGeom prst="straightConnector1">
            <a:avLst/>
          </a:prstGeom>
          <a:ln>
            <a:prstDash val="sysDash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3318606" y="2791961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충족</a:t>
            </a:r>
            <a:endParaRPr lang="ko-KR" altLang="en-US" sz="12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652120" y="2084090"/>
            <a:ext cx="792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err="1" smtClean="0">
                <a:solidFill>
                  <a:schemeClr val="accent2"/>
                </a:solidFill>
              </a:rPr>
              <a:t>미충족</a:t>
            </a:r>
            <a:endParaRPr lang="ko-KR" altLang="en-US" sz="1200" dirty="0">
              <a:solidFill>
                <a:schemeClr val="accent2"/>
              </a:solidFill>
            </a:endParaRPr>
          </a:p>
        </p:txBody>
      </p:sp>
      <p:cxnSp>
        <p:nvCxnSpPr>
          <p:cNvPr id="93" name="직선 화살표 연결선 92"/>
          <p:cNvCxnSpPr>
            <a:stCxn id="14" idx="2"/>
            <a:endCxn id="7" idx="0"/>
          </p:cNvCxnSpPr>
          <p:nvPr/>
        </p:nvCxnSpPr>
        <p:spPr>
          <a:xfrm rot="5400000">
            <a:off x="3842519" y="2951547"/>
            <a:ext cx="234826" cy="1588"/>
          </a:xfrm>
          <a:prstGeom prst="straightConnector1">
            <a:avLst/>
          </a:prstGeom>
          <a:ln>
            <a:prstDash val="sysDash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그룹 45"/>
          <p:cNvGrpSpPr/>
          <p:nvPr/>
        </p:nvGrpSpPr>
        <p:grpSpPr>
          <a:xfrm>
            <a:off x="3203848" y="836712"/>
            <a:ext cx="1512168" cy="360040"/>
            <a:chOff x="1259632" y="980728"/>
            <a:chExt cx="1512168" cy="360040"/>
          </a:xfrm>
        </p:grpSpPr>
        <p:sp>
          <p:nvSpPr>
            <p:cNvPr id="44" name="타원 43"/>
            <p:cNvSpPr/>
            <p:nvPr/>
          </p:nvSpPr>
          <p:spPr>
            <a:xfrm>
              <a:off x="1259632" y="980728"/>
              <a:ext cx="1512168" cy="36004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259632" y="980729"/>
              <a:ext cx="15121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b="1" dirty="0" smtClean="0">
                  <a:solidFill>
                    <a:schemeClr val="accent1">
                      <a:lumMod val="75000"/>
                    </a:schemeClr>
                  </a:solidFill>
                </a:rPr>
                <a:t>공고</a:t>
              </a:r>
              <a:r>
                <a:rPr lang="en-US" altLang="ko-KR" sz="1400" b="1" dirty="0" smtClean="0">
                  <a:solidFill>
                    <a:schemeClr val="accent1">
                      <a:lumMod val="75000"/>
                    </a:schemeClr>
                  </a:solidFill>
                </a:rPr>
                <a:t>/RFP</a:t>
              </a:r>
              <a:r>
                <a:rPr lang="ko-KR" altLang="en-US" sz="1400" b="1" dirty="0" smtClean="0">
                  <a:solidFill>
                    <a:schemeClr val="accent1">
                      <a:lumMod val="75000"/>
                    </a:schemeClr>
                  </a:solidFill>
                </a:rPr>
                <a:t>배부</a:t>
              </a:r>
              <a:endParaRPr lang="ko-KR" altLang="en-US" sz="14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cxnSp>
        <p:nvCxnSpPr>
          <p:cNvPr id="51" name="직선 화살표 연결선 50"/>
          <p:cNvCxnSpPr>
            <a:stCxn id="44" idx="4"/>
            <a:endCxn id="4" idx="0"/>
          </p:cNvCxnSpPr>
          <p:nvPr/>
        </p:nvCxnSpPr>
        <p:spPr>
          <a:xfrm rot="5400000">
            <a:off x="3814168" y="1342516"/>
            <a:ext cx="291529" cy="1588"/>
          </a:xfrm>
          <a:prstGeom prst="straightConnector1">
            <a:avLst/>
          </a:prstGeom>
          <a:ln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꺾인 연결선 57"/>
          <p:cNvCxnSpPr>
            <a:stCxn id="59" idx="2"/>
          </p:cNvCxnSpPr>
          <p:nvPr/>
        </p:nvCxnSpPr>
        <p:spPr>
          <a:xfrm rot="5400000">
            <a:off x="4386803" y="5065408"/>
            <a:ext cx="1404726" cy="602284"/>
          </a:xfrm>
          <a:prstGeom prst="bentConnector3">
            <a:avLst>
              <a:gd name="adj1" fmla="val 50000"/>
            </a:avLst>
          </a:prstGeom>
          <a:ln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꺾인 연결선 51"/>
          <p:cNvCxnSpPr>
            <a:endCxn id="59" idx="0"/>
          </p:cNvCxnSpPr>
          <p:nvPr/>
        </p:nvCxnSpPr>
        <p:spPr>
          <a:xfrm>
            <a:off x="3933453" y="3584922"/>
            <a:ext cx="1456855" cy="179735"/>
          </a:xfrm>
          <a:prstGeom prst="bentConnector2">
            <a:avLst/>
          </a:prstGeom>
          <a:ln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꺾인 연결선 53"/>
          <p:cNvCxnSpPr>
            <a:endCxn id="9" idx="0"/>
          </p:cNvCxnSpPr>
          <p:nvPr/>
        </p:nvCxnSpPr>
        <p:spPr>
          <a:xfrm rot="5400000">
            <a:off x="2942201" y="2771308"/>
            <a:ext cx="356264" cy="1679198"/>
          </a:xfrm>
          <a:prstGeom prst="bentConnector3">
            <a:avLst>
              <a:gd name="adj1" fmla="val 41979"/>
            </a:avLst>
          </a:prstGeom>
          <a:ln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그룹 88"/>
          <p:cNvGrpSpPr/>
          <p:nvPr/>
        </p:nvGrpSpPr>
        <p:grpSpPr>
          <a:xfrm>
            <a:off x="2280734" y="5392379"/>
            <a:ext cx="1211940" cy="629703"/>
            <a:chOff x="2280734" y="5392379"/>
            <a:chExt cx="1211940" cy="629703"/>
          </a:xfrm>
        </p:grpSpPr>
        <p:cxnSp>
          <p:nvCxnSpPr>
            <p:cNvPr id="84" name="직선 화살표 연결선 83"/>
            <p:cNvCxnSpPr/>
            <p:nvPr/>
          </p:nvCxnSpPr>
          <p:spPr>
            <a:xfrm rot="5400000">
              <a:off x="3347864" y="5877272"/>
              <a:ext cx="288032" cy="1588"/>
            </a:xfrm>
            <a:prstGeom prst="straightConnector1">
              <a:avLst/>
            </a:prstGeom>
            <a:ln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hape 87"/>
            <p:cNvCxnSpPr>
              <a:stCxn id="10" idx="2"/>
            </p:cNvCxnSpPr>
            <p:nvPr/>
          </p:nvCxnSpPr>
          <p:spPr>
            <a:xfrm rot="16200000" flipH="1">
              <a:off x="2715870" y="4957243"/>
              <a:ext cx="340875" cy="1211147"/>
            </a:xfrm>
            <a:prstGeom prst="bentConnector2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5" name="꺾인 연결선 54"/>
          <p:cNvCxnSpPr>
            <a:stCxn id="59" idx="3"/>
            <a:endCxn id="8" idx="0"/>
          </p:cNvCxnSpPr>
          <p:nvPr/>
        </p:nvCxnSpPr>
        <p:spPr>
          <a:xfrm>
            <a:off x="6542436" y="4214422"/>
            <a:ext cx="1250544" cy="1000528"/>
          </a:xfrm>
          <a:prstGeom prst="bentConnector2">
            <a:avLst/>
          </a:prstGeom>
          <a:ln>
            <a:prstDash val="soli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6732240" y="2233439"/>
            <a:ext cx="720080" cy="307777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 smtClean="0">
                <a:solidFill>
                  <a:srgbClr val="FFFF00"/>
                </a:solidFill>
              </a:rPr>
              <a:t>탈락</a:t>
            </a:r>
            <a:endParaRPr lang="ko-KR" altLang="en-US" sz="1400" b="1" dirty="0">
              <a:solidFill>
                <a:srgbClr val="FFFF00"/>
              </a:solidFill>
            </a:endParaRPr>
          </a:p>
        </p:txBody>
      </p:sp>
      <p:cxnSp>
        <p:nvCxnSpPr>
          <p:cNvPr id="62" name="직선 화살표 연결선 61"/>
          <p:cNvCxnSpPr>
            <a:endCxn id="60" idx="1"/>
          </p:cNvCxnSpPr>
          <p:nvPr/>
        </p:nvCxnSpPr>
        <p:spPr>
          <a:xfrm flipV="1">
            <a:off x="5220072" y="2387328"/>
            <a:ext cx="1512168" cy="5293"/>
          </a:xfrm>
          <a:prstGeom prst="straightConnector1">
            <a:avLst/>
          </a:prstGeom>
          <a:ln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8172400" y="6581001"/>
            <a:ext cx="648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rgbClr val="FFFF00"/>
                </a:solidFill>
              </a:rPr>
              <a:t>7/16</a:t>
            </a:r>
            <a:endParaRPr lang="ko-KR" altLang="en-US" sz="1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1560</TotalTime>
  <Words>1098</Words>
  <Application>Microsoft Office PowerPoint</Application>
  <PresentationFormat>화면 슬라이드 쇼(4:3)</PresentationFormat>
  <Paragraphs>286</Paragraphs>
  <Slides>18</Slides>
  <Notes>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19" baseType="lpstr">
      <vt:lpstr>Office 테마</vt:lpstr>
      <vt:lpstr>F-X사업 관련 설명 자료</vt:lpstr>
      <vt:lpstr>슬라이드 2</vt:lpstr>
      <vt:lpstr>슬라이드 3</vt:lpstr>
      <vt:lpstr>  사업개요(1/2)</vt:lpstr>
      <vt:lpstr>  사업개요(2/2)</vt:lpstr>
      <vt:lpstr>슬라이드 6</vt:lpstr>
      <vt:lpstr>  사업추진 기본전략(`11. 7월, 51회 방추위)</vt:lpstr>
      <vt:lpstr>  구매계획(`11. 11월, 54회 방추위)</vt:lpstr>
      <vt:lpstr>  사업추진 절차</vt:lpstr>
      <vt:lpstr>  입찰공고</vt:lpstr>
      <vt:lpstr>  제안서 접수</vt:lpstr>
      <vt:lpstr>  제안서 평가</vt:lpstr>
      <vt:lpstr>  시험평가(1/3)</vt:lpstr>
      <vt:lpstr>  시험평가(2/3)</vt:lpstr>
      <vt:lpstr>  시험평가(3/3)</vt:lpstr>
      <vt:lpstr>  협  상(1/2)</vt:lpstr>
      <vt:lpstr>  협  상(2/2)</vt:lpstr>
      <vt:lpstr>슬라이드 18</vt:lpstr>
    </vt:vector>
  </TitlesOfParts>
  <Company>방위사업청 전산정보관리소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pc</cp:lastModifiedBy>
  <cp:revision>246</cp:revision>
  <dcterms:created xsi:type="dcterms:W3CDTF">2012-07-02T08:38:28Z</dcterms:created>
  <dcterms:modified xsi:type="dcterms:W3CDTF">2012-07-05T05:54:33Z</dcterms:modified>
</cp:coreProperties>
</file>